
<file path=[Content_Types].xml><?xml version="1.0" encoding="utf-8"?>
<Types xmlns="http://schemas.openxmlformats.org/package/2006/content-types">
  <Default Extension="xml" ContentType="application/xml"/>
  <Default Extension="jpeg" ContentType="image/jpeg"/>
  <Default Extension="tiff" ContentType="image/tiff"/>
  <Default Extension="mp4" ContentType="video/mp4"/>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notesMasterIdLst>
    <p:notesMasterId r:id="rId28"/>
  </p:notesMasterIdLst>
  <p:sldIdLst>
    <p:sldId id="256" r:id="rId2"/>
    <p:sldId id="271" r:id="rId3"/>
    <p:sldId id="257" r:id="rId4"/>
    <p:sldId id="268" r:id="rId5"/>
    <p:sldId id="258" r:id="rId6"/>
    <p:sldId id="259" r:id="rId7"/>
    <p:sldId id="267" r:id="rId8"/>
    <p:sldId id="261" r:id="rId9"/>
    <p:sldId id="269" r:id="rId10"/>
    <p:sldId id="262" r:id="rId11"/>
    <p:sldId id="260" r:id="rId12"/>
    <p:sldId id="264" r:id="rId13"/>
    <p:sldId id="265" r:id="rId14"/>
    <p:sldId id="270" r:id="rId15"/>
    <p:sldId id="275" r:id="rId16"/>
    <p:sldId id="266" r:id="rId17"/>
    <p:sldId id="273" r:id="rId18"/>
    <p:sldId id="274" r:id="rId19"/>
    <p:sldId id="272" r:id="rId20"/>
    <p:sldId id="276" r:id="rId21"/>
    <p:sldId id="277" r:id="rId22"/>
    <p:sldId id="278" r:id="rId23"/>
    <p:sldId id="279" r:id="rId24"/>
    <p:sldId id="280" r:id="rId25"/>
    <p:sldId id="281" r:id="rId26"/>
    <p:sldId id="2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1"/>
    <p:restoredTop sz="94653"/>
  </p:normalViewPr>
  <p:slideViewPr>
    <p:cSldViewPr snapToGrid="0" snapToObjects="1">
      <p:cViewPr>
        <p:scale>
          <a:sx n="91" d="100"/>
          <a:sy n="91" d="100"/>
        </p:scale>
        <p:origin x="144" y="7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11.gif>
</file>

<file path=ppt/media/image12.gif>
</file>

<file path=ppt/media/image13.tiff>
</file>

<file path=ppt/media/image14.png>
</file>

<file path=ppt/media/image15.png>
</file>

<file path=ppt/media/image16.png>
</file>

<file path=ppt/media/image17.png>
</file>

<file path=ppt/media/image18.png>
</file>

<file path=ppt/media/image2.tiff>
</file>

<file path=ppt/media/image3.gif>
</file>

<file path=ppt/media/image4.png>
</file>

<file path=ppt/media/image5.gif>
</file>

<file path=ppt/media/image6.tiff>
</file>

<file path=ppt/media/image7.tiff>
</file>

<file path=ppt/media/image8.tiff>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53958E-ED33-2C46-A813-7FDC1B0D02DD}" type="datetimeFigureOut">
              <a:rPr lang="en-US" smtClean="0"/>
              <a:t>11/6/17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37D64B-25D7-CB47-B8DF-68D3F2E0650B}" type="slidenum">
              <a:rPr lang="en-US" smtClean="0"/>
              <a:t>‹#›</a:t>
            </a:fld>
            <a:endParaRPr lang="en-US"/>
          </a:p>
        </p:txBody>
      </p:sp>
    </p:spTree>
    <p:extLst>
      <p:ext uri="{BB962C8B-B14F-4D97-AF65-F5344CB8AC3E}">
        <p14:creationId xmlns:p14="http://schemas.microsoft.com/office/powerpoint/2010/main" val="18065787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37D64B-25D7-CB47-B8DF-68D3F2E0650B}" type="slidenum">
              <a:rPr lang="en-US" smtClean="0"/>
              <a:t>5</a:t>
            </a:fld>
            <a:endParaRPr lang="en-US"/>
          </a:p>
        </p:txBody>
      </p:sp>
    </p:spTree>
    <p:extLst>
      <p:ext uri="{BB962C8B-B14F-4D97-AF65-F5344CB8AC3E}">
        <p14:creationId xmlns:p14="http://schemas.microsoft.com/office/powerpoint/2010/main" val="2045098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781B17E-7DA6-914D-BE31-72A9458CC65E}"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781B17E-7DA6-914D-BE31-72A9458CC65E}"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781B17E-7DA6-914D-BE31-72A9458CC65E}"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781B17E-7DA6-914D-BE31-72A9458CC65E}"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781B17E-7DA6-914D-BE31-72A9458CC65E}"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781B17E-7DA6-914D-BE31-72A9458CC65E}" type="datetimeFigureOut">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781B17E-7DA6-914D-BE31-72A9458CC65E}" type="datetimeFigureOut">
              <a:rPr lang="en-US" smtClean="0"/>
              <a:t>11/6/17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781B17E-7DA6-914D-BE31-72A9458CC65E}" type="datetimeFigureOut">
              <a:rPr lang="en-US" smtClean="0"/>
              <a:t>11/6/17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81B17E-7DA6-914D-BE31-72A9458CC65E}" type="datetimeFigureOut">
              <a:rPr lang="en-US" smtClean="0"/>
              <a:t>11/6/17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781B17E-7DA6-914D-BE31-72A9458CC65E}" type="datetimeFigureOut">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781B17E-7DA6-914D-BE31-72A9458CC65E}" type="datetimeFigureOut">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DDB47C-D9D3-E24D-A90E-CB03166B2F9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81B17E-7DA6-914D-BE31-72A9458CC65E}" type="datetimeFigureOut">
              <a:rPr lang="en-US" smtClean="0"/>
              <a:t>11/6/17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DDB47C-D9D3-E24D-A90E-CB03166B2F96}" type="slidenum">
              <a:rPr lang="en-US" smtClean="0"/>
              <a:t>‹#›</a:t>
            </a:fld>
            <a:endParaRPr lang="en-US"/>
          </a:p>
        </p:txBody>
      </p:sp>
    </p:spTree>
    <p:extLst>
      <p:ext uri="{BB962C8B-B14F-4D97-AF65-F5344CB8AC3E}">
        <p14:creationId xmlns:p14="http://schemas.microsoft.com/office/powerpoint/2010/main" val="1259025162"/>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 Id="rId3" Type="http://schemas.openxmlformats.org/officeDocument/2006/relationships/image" Target="../media/image2.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onsole.developers.google.com/projec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8.png"/><Relationship Id="rId1" Type="http://schemas.microsoft.com/office/2007/relationships/media" Target="../media/media1.mp4"/><Relationship Id="rId2" Type="http://schemas.openxmlformats.org/officeDocument/2006/relationships/video" Target="../media/media1.mp4"/></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gi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 Id="rId3" Type="http://schemas.openxmlformats.org/officeDocument/2006/relationships/image" Target="../media/image2.tiff"/></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6.tiff"/><Relationship Id="rId5" Type="http://schemas.openxmlformats.org/officeDocument/2006/relationships/image" Target="../media/image8.tiff"/><Relationship Id="rId6"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958" y="866273"/>
            <a:ext cx="9144000" cy="1604211"/>
          </a:xfrm>
        </p:spPr>
        <p:txBody>
          <a:bodyPr>
            <a:noAutofit/>
          </a:bodyPr>
          <a:lstStyle/>
          <a:p>
            <a:r>
              <a:rPr lang="en-US" sz="7200" dirty="0" smtClean="0"/>
              <a:t>Google Analytics and R</a:t>
            </a:r>
            <a:br>
              <a:rPr lang="en-US" sz="7200" dirty="0" smtClean="0"/>
            </a:br>
            <a:r>
              <a:rPr lang="en-US" sz="4000" dirty="0"/>
              <a:t> </a:t>
            </a:r>
            <a:r>
              <a:rPr lang="en-US" sz="4000" dirty="0" smtClean="0"/>
              <a:t>A Brief </a:t>
            </a:r>
            <a:r>
              <a:rPr lang="en-US" sz="4000" dirty="0"/>
              <a:t>P</a:t>
            </a:r>
            <a:r>
              <a:rPr lang="en-US" sz="4000" dirty="0" smtClean="0"/>
              <a:t>rimer Into Time Series </a:t>
            </a:r>
            <a:r>
              <a:rPr lang="en-US" sz="4000" dirty="0"/>
              <a:t>A</a:t>
            </a:r>
            <a:r>
              <a:rPr lang="en-US" sz="4000" dirty="0" smtClean="0"/>
              <a:t>nalysis</a:t>
            </a:r>
            <a:endParaRPr lang="en-US" sz="7200" dirty="0"/>
          </a:p>
        </p:txBody>
      </p:sp>
      <p:pic>
        <p:nvPicPr>
          <p:cNvPr id="4" name="Picture 3"/>
          <p:cNvPicPr>
            <a:picLocks noChangeAspect="1"/>
          </p:cNvPicPr>
          <p:nvPr/>
        </p:nvPicPr>
        <p:blipFill>
          <a:blip r:embed="rId2"/>
          <a:stretch>
            <a:fillRect/>
          </a:stretch>
        </p:blipFill>
        <p:spPr>
          <a:xfrm>
            <a:off x="1900190" y="2700869"/>
            <a:ext cx="3080357" cy="2332197"/>
          </a:xfrm>
          <a:prstGeom prst="rect">
            <a:avLst/>
          </a:prstGeom>
        </p:spPr>
      </p:pic>
      <p:pic>
        <p:nvPicPr>
          <p:cNvPr id="5" name="Picture 4"/>
          <p:cNvPicPr>
            <a:picLocks noChangeAspect="1"/>
          </p:cNvPicPr>
          <p:nvPr/>
        </p:nvPicPr>
        <p:blipFill>
          <a:blip r:embed="rId3"/>
          <a:stretch>
            <a:fillRect/>
          </a:stretch>
        </p:blipFill>
        <p:spPr>
          <a:xfrm>
            <a:off x="7625404" y="2951748"/>
            <a:ext cx="2132420" cy="1652331"/>
          </a:xfrm>
          <a:prstGeom prst="rect">
            <a:avLst/>
          </a:prstGeom>
        </p:spPr>
      </p:pic>
      <p:sp>
        <p:nvSpPr>
          <p:cNvPr id="6" name="TextBox 5"/>
          <p:cNvSpPr txBox="1"/>
          <p:nvPr/>
        </p:nvSpPr>
        <p:spPr>
          <a:xfrm>
            <a:off x="5531292" y="3226536"/>
            <a:ext cx="771683" cy="1200329"/>
          </a:xfrm>
          <a:prstGeom prst="rect">
            <a:avLst/>
          </a:prstGeom>
          <a:noFill/>
        </p:spPr>
        <p:txBody>
          <a:bodyPr wrap="square" rtlCol="0">
            <a:spAutoFit/>
          </a:bodyPr>
          <a:lstStyle/>
          <a:p>
            <a:r>
              <a:rPr lang="en-US" sz="7200" dirty="0" smtClean="0"/>
              <a:t>❤️</a:t>
            </a:r>
            <a:endParaRPr lang="en-US" sz="7200" dirty="0"/>
          </a:p>
        </p:txBody>
      </p:sp>
    </p:spTree>
    <p:extLst>
      <p:ext uri="{BB962C8B-B14F-4D97-AF65-F5344CB8AC3E}">
        <p14:creationId xmlns:p14="http://schemas.microsoft.com/office/powerpoint/2010/main" val="208519613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308680" y="585536"/>
            <a:ext cx="5767139" cy="5767139"/>
          </a:xfrm>
          <a:prstGeom prst="rect">
            <a:avLst/>
          </a:prstGeom>
        </p:spPr>
      </p:pic>
      <p:sp>
        <p:nvSpPr>
          <p:cNvPr id="5" name="TextBox 4"/>
          <p:cNvSpPr txBox="1"/>
          <p:nvPr/>
        </p:nvSpPr>
        <p:spPr>
          <a:xfrm>
            <a:off x="900750" y="2684275"/>
            <a:ext cx="10582998" cy="1569660"/>
          </a:xfrm>
          <a:prstGeom prst="rect">
            <a:avLst/>
          </a:prstGeom>
          <a:noFill/>
        </p:spPr>
        <p:txBody>
          <a:bodyPr wrap="square" rtlCol="0">
            <a:spAutoFit/>
          </a:bodyPr>
          <a:lstStyle/>
          <a:p>
            <a:pPr algn="ctr"/>
            <a:r>
              <a:rPr lang="en-US" sz="9600" dirty="0"/>
              <a:t>Y</a:t>
            </a:r>
            <a:r>
              <a:rPr lang="en-US" sz="9600" dirty="0" smtClean="0"/>
              <a:t>ou know enough</a:t>
            </a:r>
          </a:p>
        </p:txBody>
      </p:sp>
    </p:spTree>
    <p:extLst>
      <p:ext uri="{BB962C8B-B14F-4D97-AF65-F5344CB8AC3E}">
        <p14:creationId xmlns:p14="http://schemas.microsoft.com/office/powerpoint/2010/main" val="1503482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Google Analytics Quick Setup</a:t>
            </a:r>
            <a:endParaRPr lang="en-US" dirty="0"/>
          </a:p>
        </p:txBody>
      </p:sp>
      <p:sp>
        <p:nvSpPr>
          <p:cNvPr id="7" name="Content Placeholder 6"/>
          <p:cNvSpPr>
            <a:spLocks noGrp="1"/>
          </p:cNvSpPr>
          <p:nvPr>
            <p:ph idx="1"/>
          </p:nvPr>
        </p:nvSpPr>
        <p:spPr>
          <a:xfrm>
            <a:off x="838200" y="1690688"/>
            <a:ext cx="10515600" cy="4849522"/>
          </a:xfrm>
        </p:spPr>
        <p:txBody>
          <a:bodyPr>
            <a:normAutofit lnSpcReduction="10000"/>
          </a:bodyPr>
          <a:lstStyle/>
          <a:p>
            <a:r>
              <a:rPr lang="en-US" dirty="0"/>
              <a:t>Navigate to Google Developers Console</a:t>
            </a:r>
            <a:r>
              <a:rPr lang="en-US" dirty="0" smtClean="0"/>
              <a:t>. (</a:t>
            </a:r>
            <a:r>
              <a:rPr lang="en-US" dirty="0">
                <a:hlinkClick r:id="rId2"/>
              </a:rPr>
              <a:t>https://console.developers.google.com/project</a:t>
            </a:r>
            <a:r>
              <a:rPr lang="en-US" dirty="0" smtClean="0">
                <a:hlinkClick r:id="rId2"/>
              </a:rPr>
              <a:t>)</a:t>
            </a:r>
            <a:endParaRPr lang="en-US" dirty="0"/>
          </a:p>
          <a:p>
            <a:r>
              <a:rPr lang="en-US" dirty="0"/>
              <a:t>Create a New Project and Open it.</a:t>
            </a:r>
          </a:p>
          <a:p>
            <a:r>
              <a:rPr lang="en-US" dirty="0"/>
              <a:t>Navigate to APIs and ensure that the Analytics API is turned On for your project.</a:t>
            </a:r>
          </a:p>
          <a:p>
            <a:r>
              <a:rPr lang="en-US" dirty="0"/>
              <a:t>Navigate to Credentials and create a New Client ID.</a:t>
            </a:r>
          </a:p>
          <a:p>
            <a:pPr fontAlgn="base"/>
            <a:r>
              <a:rPr lang="en-US" dirty="0"/>
              <a:t>Select Application Type – Installed Application.</a:t>
            </a:r>
          </a:p>
          <a:p>
            <a:r>
              <a:rPr lang="en-US" dirty="0"/>
              <a:t>Once your Client ID and Client Secret are created, copy them to your R Script</a:t>
            </a:r>
            <a:r>
              <a:rPr lang="en-US" dirty="0" smtClean="0"/>
              <a:t>.</a:t>
            </a:r>
          </a:p>
          <a:p>
            <a:r>
              <a:rPr lang="en-US" dirty="0" smtClean="0"/>
              <a:t>We will go over an example of how to use the ClientID and Secret</a:t>
            </a:r>
            <a:r>
              <a:rPr lang="en-US" dirty="0"/>
              <a:t/>
            </a:r>
            <a:br>
              <a:rPr lang="en-US" dirty="0"/>
            </a:br>
            <a:endParaRPr lang="en-US" dirty="0" smtClean="0"/>
          </a:p>
          <a:p>
            <a:pPr lvl="4"/>
            <a:endParaRPr lang="en-US" dirty="0"/>
          </a:p>
          <a:p>
            <a:endParaRPr lang="en-US" dirty="0"/>
          </a:p>
        </p:txBody>
      </p:sp>
    </p:spTree>
    <p:extLst>
      <p:ext uri="{BB962C8B-B14F-4D97-AF65-F5344CB8AC3E}">
        <p14:creationId xmlns:p14="http://schemas.microsoft.com/office/powerpoint/2010/main" val="86700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8351" y="365125"/>
            <a:ext cx="6043863" cy="1325563"/>
          </a:xfrm>
        </p:spPr>
        <p:txBody>
          <a:bodyPr>
            <a:normAutofit/>
          </a:bodyPr>
          <a:lstStyle/>
          <a:p>
            <a:r>
              <a:rPr lang="en-US" sz="8800" dirty="0" smtClean="0"/>
              <a:t>Let’s Jump In</a:t>
            </a:r>
            <a:endParaRPr lang="en-US" sz="8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2818" y="1690688"/>
            <a:ext cx="6194928" cy="4646196"/>
          </a:xfrm>
          <a:prstGeom prst="rect">
            <a:avLst/>
          </a:prstGeom>
        </p:spPr>
      </p:pic>
    </p:spTree>
    <p:extLst>
      <p:ext uri="{BB962C8B-B14F-4D97-AF65-F5344CB8AC3E}">
        <p14:creationId xmlns:p14="http://schemas.microsoft.com/office/powerpoint/2010/main" val="2071467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Case Question: Website Users Over Time</a:t>
            </a:r>
            <a:endParaRPr lang="en-US" dirty="0"/>
          </a:p>
        </p:txBody>
      </p:sp>
      <p:sp>
        <p:nvSpPr>
          <p:cNvPr id="3" name="Content Placeholder 2"/>
          <p:cNvSpPr>
            <a:spLocks noGrp="1"/>
          </p:cNvSpPr>
          <p:nvPr>
            <p:ph idx="1"/>
          </p:nvPr>
        </p:nvSpPr>
        <p:spPr>
          <a:xfrm>
            <a:off x="838200" y="1825625"/>
            <a:ext cx="5739063" cy="4351338"/>
          </a:xfrm>
        </p:spPr>
        <p:txBody>
          <a:bodyPr>
            <a:normAutofit/>
          </a:bodyPr>
          <a:lstStyle/>
          <a:p>
            <a:r>
              <a:rPr lang="en-US" dirty="0" smtClean="0"/>
              <a:t>You work for a company called </a:t>
            </a:r>
            <a:r>
              <a:rPr lang="en-US" dirty="0" err="1" smtClean="0"/>
              <a:t>VidDevil</a:t>
            </a:r>
            <a:r>
              <a:rPr lang="en-US" dirty="0" smtClean="0"/>
              <a:t>, which is pretty much </a:t>
            </a:r>
            <a:r>
              <a:rPr lang="en-US" dirty="0" err="1" smtClean="0"/>
              <a:t>VidAngel</a:t>
            </a:r>
            <a:r>
              <a:rPr lang="en-US" dirty="0" smtClean="0"/>
              <a:t> except it filters out the good parts.</a:t>
            </a:r>
          </a:p>
          <a:p>
            <a:endParaRPr lang="en-US" dirty="0" smtClean="0"/>
          </a:p>
          <a:p>
            <a:r>
              <a:rPr lang="en-US" dirty="0" smtClean="0"/>
              <a:t>Your boss swings by your desk and asks “I want to know if our users have any particular watching habits, oh, and also if we are increasing in viewership year over year”</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0304" y="1979445"/>
            <a:ext cx="4910221" cy="3678068"/>
          </a:xfrm>
          <a:prstGeom prst="rect">
            <a:avLst/>
          </a:prstGeom>
        </p:spPr>
      </p:pic>
    </p:spTree>
    <p:extLst>
      <p:ext uri="{BB962C8B-B14F-4D97-AF65-F5344CB8AC3E}">
        <p14:creationId xmlns:p14="http://schemas.microsoft.com/office/powerpoint/2010/main" val="1209832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390564"/>
            <a:ext cx="10515600" cy="1325563"/>
          </a:xfrm>
        </p:spPr>
        <p:txBody>
          <a:bodyPr/>
          <a:lstStyle/>
          <a:p>
            <a:r>
              <a:rPr lang="en-US" dirty="0" smtClean="0"/>
              <a:t>Strategy:	</a:t>
            </a:r>
            <a:endParaRPr lang="en-US" dirty="0"/>
          </a:p>
        </p:txBody>
      </p:sp>
      <p:sp>
        <p:nvSpPr>
          <p:cNvPr id="3" name="Content Placeholder 2"/>
          <p:cNvSpPr>
            <a:spLocks noGrp="1"/>
          </p:cNvSpPr>
          <p:nvPr>
            <p:ph idx="1"/>
          </p:nvPr>
        </p:nvSpPr>
        <p:spPr>
          <a:xfrm>
            <a:off x="838200" y="1669842"/>
            <a:ext cx="10515600" cy="1893968"/>
          </a:xfrm>
        </p:spPr>
        <p:txBody>
          <a:bodyPr/>
          <a:lstStyle/>
          <a:p>
            <a:r>
              <a:rPr lang="en-US" dirty="0" smtClean="0"/>
              <a:t>Discover any patterns in how users use the website over time</a:t>
            </a:r>
          </a:p>
          <a:p>
            <a:r>
              <a:rPr lang="en-US" dirty="0" smtClean="0"/>
              <a:t>Discover any underlying trends in user visits</a:t>
            </a:r>
          </a:p>
          <a:p>
            <a:r>
              <a:rPr lang="en-US" dirty="0" smtClean="0"/>
              <a:t>Demonstrate an understanding of user growth on the site</a:t>
            </a:r>
            <a:endParaRPr lang="en-US" dirty="0"/>
          </a:p>
        </p:txBody>
      </p:sp>
      <p:sp>
        <p:nvSpPr>
          <p:cNvPr id="4" name="Title 1"/>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Objective:	</a:t>
            </a:r>
            <a:endParaRPr lang="en-US" dirty="0"/>
          </a:p>
        </p:txBody>
      </p:sp>
      <p:sp>
        <p:nvSpPr>
          <p:cNvPr id="5" name="Content Placeholder 2"/>
          <p:cNvSpPr txBox="1">
            <a:spLocks/>
          </p:cNvSpPr>
          <p:nvPr/>
        </p:nvSpPr>
        <p:spPr>
          <a:xfrm>
            <a:off x="838200" y="4716127"/>
            <a:ext cx="10515600" cy="18939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Use R to pull in Google Analytics data of the </a:t>
            </a:r>
            <a:r>
              <a:rPr lang="en-US" dirty="0" err="1" smtClean="0"/>
              <a:t>VidDevil</a:t>
            </a:r>
            <a:r>
              <a:rPr lang="en-US" dirty="0" smtClean="0"/>
              <a:t> website</a:t>
            </a:r>
          </a:p>
          <a:p>
            <a:r>
              <a:rPr lang="en-US" dirty="0" smtClean="0"/>
              <a:t>Analyze the time series data of visits to the site</a:t>
            </a:r>
          </a:p>
          <a:p>
            <a:r>
              <a:rPr lang="en-US" dirty="0" smtClean="0"/>
              <a:t>Compare website visits year over year</a:t>
            </a:r>
            <a:endParaRPr lang="en-US" dirty="0"/>
          </a:p>
        </p:txBody>
      </p:sp>
    </p:spTree>
    <p:extLst>
      <p:ext uri="{BB962C8B-B14F-4D97-AF65-F5344CB8AC3E}">
        <p14:creationId xmlns:p14="http://schemas.microsoft.com/office/powerpoint/2010/main" val="1682680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20867"/>
            <a:ext cx="10515600" cy="1325563"/>
          </a:xfrm>
        </p:spPr>
        <p:txBody>
          <a:bodyPr/>
          <a:lstStyle/>
          <a:p>
            <a:pPr algn="ctr"/>
            <a:r>
              <a:rPr lang="en-US" dirty="0" smtClean="0"/>
              <a:t>📈 Let’s Get Coding! 📉</a:t>
            </a:r>
            <a:endParaRPr lang="en-US" dirty="0"/>
          </a:p>
        </p:txBody>
      </p:sp>
    </p:spTree>
    <p:extLst>
      <p:ext uri="{BB962C8B-B14F-4D97-AF65-F5344CB8AC3E}">
        <p14:creationId xmlns:p14="http://schemas.microsoft.com/office/powerpoint/2010/main" val="16908954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Time Series Data</a:t>
            </a:r>
            <a:endParaRPr lang="en-US" dirty="0"/>
          </a:p>
        </p:txBody>
      </p:sp>
      <p:sp>
        <p:nvSpPr>
          <p:cNvPr id="3" name="Content Placeholder 2"/>
          <p:cNvSpPr>
            <a:spLocks noGrp="1"/>
          </p:cNvSpPr>
          <p:nvPr>
            <p:ph idx="1"/>
          </p:nvPr>
        </p:nvSpPr>
        <p:spPr>
          <a:xfrm>
            <a:off x="838200" y="1825625"/>
            <a:ext cx="10869706" cy="2213818"/>
          </a:xfrm>
        </p:spPr>
        <p:txBody>
          <a:bodyPr>
            <a:normAutofit/>
          </a:bodyPr>
          <a:lstStyle/>
          <a:p>
            <a:r>
              <a:rPr lang="en-US" dirty="0" smtClean="0"/>
              <a:t>A time series is any series of data points indexed in time order.</a:t>
            </a:r>
          </a:p>
          <a:p>
            <a:pPr lvl="1"/>
            <a:r>
              <a:rPr lang="en-US" dirty="0" smtClean="0"/>
              <a:t>Time on the X-axis and any measurement you want on the Y-axis</a:t>
            </a:r>
          </a:p>
          <a:p>
            <a:pPr lvl="1"/>
            <a:r>
              <a:rPr lang="en-US" dirty="0" smtClean="0"/>
              <a:t>Consecutive observations should be equally spaced, but don</a:t>
            </a:r>
            <a:r>
              <a:rPr lang="mr-IN" dirty="0" smtClean="0"/>
              <a:t>’</a:t>
            </a:r>
            <a:r>
              <a:rPr lang="en-US" dirty="0" smtClean="0"/>
              <a:t>t always need to be</a:t>
            </a:r>
          </a:p>
          <a:p>
            <a:pPr lvl="1"/>
            <a:r>
              <a:rPr lang="en-US" dirty="0" smtClean="0"/>
              <a:t>Time indices should be discrete</a:t>
            </a:r>
          </a:p>
          <a:p>
            <a:pPr lvl="1"/>
            <a:endParaRPr lang="en-US" dirty="0" smtClean="0"/>
          </a:p>
        </p:txBody>
      </p:sp>
      <p:sp>
        <p:nvSpPr>
          <p:cNvPr id="5" name="TextBox 4"/>
          <p:cNvSpPr txBox="1"/>
          <p:nvPr/>
        </p:nvSpPr>
        <p:spPr>
          <a:xfrm>
            <a:off x="1348392" y="4039443"/>
            <a:ext cx="10209472" cy="2246769"/>
          </a:xfrm>
          <a:prstGeom prst="rect">
            <a:avLst/>
          </a:prstGeom>
          <a:noFill/>
        </p:spPr>
        <p:txBody>
          <a:bodyPr wrap="square" rtlCol="0">
            <a:spAutoFit/>
          </a:bodyPr>
          <a:lstStyle/>
          <a:p>
            <a:r>
              <a:rPr lang="en-US" sz="2800" dirty="0" smtClean="0"/>
              <a:t>Examples:</a:t>
            </a:r>
            <a:endParaRPr lang="en-US" sz="2800" dirty="0"/>
          </a:p>
          <a:p>
            <a:pPr marL="285750" indent="-285750">
              <a:buFontTx/>
              <a:buChar char="-"/>
            </a:pPr>
            <a:r>
              <a:rPr lang="en-US" sz="2800" dirty="0" smtClean="0"/>
              <a:t>Temperature measured each day</a:t>
            </a:r>
          </a:p>
          <a:p>
            <a:pPr marL="285750" indent="-285750">
              <a:buFontTx/>
              <a:buChar char="-"/>
            </a:pPr>
            <a:r>
              <a:rPr lang="en-US" sz="2800" dirty="0" smtClean="0"/>
              <a:t>Stock price per week</a:t>
            </a:r>
          </a:p>
          <a:p>
            <a:pPr marL="285750" indent="-285750">
              <a:buFontTx/>
              <a:buChar char="-"/>
            </a:pPr>
            <a:r>
              <a:rPr lang="en-US" sz="2800" dirty="0" smtClean="0"/>
              <a:t>Ice thickness per year</a:t>
            </a:r>
          </a:p>
          <a:p>
            <a:pPr marL="285750" indent="-285750">
              <a:buFontTx/>
              <a:buChar char="-"/>
            </a:pPr>
            <a:r>
              <a:rPr lang="en-US" sz="2800" dirty="0" smtClean="0"/>
              <a:t>Online purchases each month</a:t>
            </a:r>
            <a:endParaRPr lang="en-US" sz="2800" dirty="0"/>
          </a:p>
        </p:txBody>
      </p:sp>
    </p:spTree>
    <p:extLst>
      <p:ext uri="{BB962C8B-B14F-4D97-AF65-F5344CB8AC3E}">
        <p14:creationId xmlns:p14="http://schemas.microsoft.com/office/powerpoint/2010/main" val="1186613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Use a </a:t>
            </a:r>
            <a:r>
              <a:rPr lang="en-US" dirty="0" err="1" smtClean="0"/>
              <a:t>ts</a:t>
            </a:r>
            <a:r>
              <a:rPr lang="en-US" dirty="0" smtClean="0"/>
              <a:t>() Object?</a:t>
            </a:r>
            <a:endParaRPr lang="en-US" dirty="0"/>
          </a:p>
        </p:txBody>
      </p:sp>
      <p:sp>
        <p:nvSpPr>
          <p:cNvPr id="3" name="Content Placeholder 2"/>
          <p:cNvSpPr>
            <a:spLocks noGrp="1"/>
          </p:cNvSpPr>
          <p:nvPr>
            <p:ph idx="1"/>
          </p:nvPr>
        </p:nvSpPr>
        <p:spPr/>
        <p:txBody>
          <a:bodyPr/>
          <a:lstStyle/>
          <a:p>
            <a:pPr marL="514350" marR="0" lvl="0" indent="-514350" defTabSz="914400" eaLnBrk="1" fontAlgn="auto" latinLnBrk="0" hangingPunct="1">
              <a:lnSpc>
                <a:spcPct val="100000"/>
              </a:lnSpc>
              <a:spcBef>
                <a:spcPts val="0"/>
              </a:spcBef>
              <a:spcAft>
                <a:spcPts val="0"/>
              </a:spcAft>
              <a:buClrTx/>
              <a:buSzTx/>
              <a:buFont typeface="+mj-lt"/>
              <a:buAutoNum type="arabicPeriod"/>
              <a:tabLst/>
              <a:defRPr/>
            </a:pPr>
            <a:r>
              <a:rPr lang="en-US" sz="3200" dirty="0" smtClean="0"/>
              <a:t>Dates are a pain; it’s easier to deal with time indices  ⏱</a:t>
            </a:r>
          </a:p>
          <a:p>
            <a:pPr marL="514350" marR="0" lvl="0" indent="-514350" defTabSz="914400" eaLnBrk="1" fontAlgn="auto" latinLnBrk="0" hangingPunct="1">
              <a:lnSpc>
                <a:spcPct val="100000"/>
              </a:lnSpc>
              <a:spcBef>
                <a:spcPts val="0"/>
              </a:spcBef>
              <a:spcAft>
                <a:spcPts val="0"/>
              </a:spcAft>
              <a:buClrTx/>
              <a:buSzTx/>
              <a:buFont typeface="+mj-lt"/>
              <a:buAutoNum type="arabicPeriod"/>
              <a:tabLst/>
              <a:defRPr/>
            </a:pPr>
            <a:endParaRPr lang="en-US" sz="3200" dirty="0"/>
          </a:p>
          <a:p>
            <a:pPr marL="514350" marR="0" lvl="0" indent="-514350" defTabSz="914400" eaLnBrk="1" fontAlgn="auto" latinLnBrk="0" hangingPunct="1">
              <a:lnSpc>
                <a:spcPct val="100000"/>
              </a:lnSpc>
              <a:spcBef>
                <a:spcPts val="0"/>
              </a:spcBef>
              <a:spcAft>
                <a:spcPts val="0"/>
              </a:spcAft>
              <a:buClrTx/>
              <a:buSzTx/>
              <a:buFont typeface="+mj-lt"/>
              <a:buAutoNum type="arabicPeriod"/>
              <a:tabLst/>
              <a:defRPr/>
            </a:pPr>
            <a:r>
              <a:rPr lang="en-US" sz="3200" dirty="0" smtClean="0"/>
              <a:t>Plotting is easier  📈 </a:t>
            </a:r>
          </a:p>
          <a:p>
            <a:pPr marL="514350" marR="0" lvl="0" indent="-514350" defTabSz="914400" eaLnBrk="1" fontAlgn="auto" latinLnBrk="0" hangingPunct="1">
              <a:lnSpc>
                <a:spcPct val="100000"/>
              </a:lnSpc>
              <a:spcBef>
                <a:spcPts val="0"/>
              </a:spcBef>
              <a:spcAft>
                <a:spcPts val="0"/>
              </a:spcAft>
              <a:buClrTx/>
              <a:buSzTx/>
              <a:buFont typeface="+mj-lt"/>
              <a:buAutoNum type="arabicPeriod"/>
              <a:tabLst/>
              <a:defRPr/>
            </a:pPr>
            <a:endParaRPr lang="en-US" sz="3200" dirty="0"/>
          </a:p>
          <a:p>
            <a:pPr marL="514350" marR="0" lvl="0" indent="-514350" defTabSz="914400" eaLnBrk="1" fontAlgn="auto" latinLnBrk="0" hangingPunct="1">
              <a:lnSpc>
                <a:spcPct val="100000"/>
              </a:lnSpc>
              <a:spcBef>
                <a:spcPts val="0"/>
              </a:spcBef>
              <a:spcAft>
                <a:spcPts val="0"/>
              </a:spcAft>
              <a:buClrTx/>
              <a:buSzTx/>
              <a:buFont typeface="+mj-lt"/>
              <a:buAutoNum type="arabicPeriod"/>
              <a:tabLst/>
              <a:defRPr/>
            </a:pPr>
            <a:r>
              <a:rPr lang="en-US" sz="3200" dirty="0" smtClean="0"/>
              <a:t>Model estimation and forecasting is easier  🔮📆</a:t>
            </a:r>
            <a:endParaRPr lang="en-US" sz="3200" dirty="0"/>
          </a:p>
          <a:p>
            <a:pPr marL="514350" marR="0" lvl="0" indent="-514350" defTabSz="914400" eaLnBrk="1" fontAlgn="auto" latinLnBrk="0" hangingPunct="1">
              <a:lnSpc>
                <a:spcPct val="100000"/>
              </a:lnSpc>
              <a:spcBef>
                <a:spcPts val="0"/>
              </a:spcBef>
              <a:spcAft>
                <a:spcPts val="0"/>
              </a:spcAft>
              <a:buClrTx/>
              <a:buSzTx/>
              <a:buFont typeface="+mj-lt"/>
              <a:buAutoNum type="arabicPeriod"/>
              <a:tabLst/>
              <a:defRPr/>
            </a:pPr>
            <a:endParaRPr lang="en-US" dirty="0" smtClean="0"/>
          </a:p>
        </p:txBody>
      </p:sp>
    </p:spTree>
    <p:extLst>
      <p:ext uri="{BB962C8B-B14F-4D97-AF65-F5344CB8AC3E}">
        <p14:creationId xmlns:p14="http://schemas.microsoft.com/office/powerpoint/2010/main" val="976707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Story Does Your Time Series Tell You?</a:t>
            </a:r>
            <a:endParaRPr lang="en-US" dirty="0"/>
          </a:p>
        </p:txBody>
      </p:sp>
      <p:sp>
        <p:nvSpPr>
          <p:cNvPr id="3" name="Content Placeholder 2"/>
          <p:cNvSpPr>
            <a:spLocks noGrp="1"/>
          </p:cNvSpPr>
          <p:nvPr>
            <p:ph idx="1"/>
          </p:nvPr>
        </p:nvSpPr>
        <p:spPr>
          <a:xfrm>
            <a:off x="838200" y="3253514"/>
            <a:ext cx="10515600" cy="680553"/>
          </a:xfrm>
        </p:spPr>
        <p:txBody>
          <a:bodyPr>
            <a:noAutofit/>
          </a:bodyPr>
          <a:lstStyle/>
          <a:p>
            <a:pPr marL="0" indent="0" algn="ctr">
              <a:buNone/>
            </a:pPr>
            <a:r>
              <a:rPr lang="en-US" sz="4800" dirty="0" smtClean="0"/>
              <a:t>If it doesn’t tell a story, don’t show it!</a:t>
            </a:r>
          </a:p>
          <a:p>
            <a:pPr marL="0" indent="0" algn="ctr">
              <a:buNone/>
            </a:pPr>
            <a:endParaRPr lang="en-US" sz="4800" dirty="0"/>
          </a:p>
        </p:txBody>
      </p:sp>
      <p:pic>
        <p:nvPicPr>
          <p:cNvPr id="4" name="Picture 3"/>
          <p:cNvPicPr>
            <a:picLocks noChangeAspect="1"/>
          </p:cNvPicPr>
          <p:nvPr/>
        </p:nvPicPr>
        <p:blipFill>
          <a:blip r:embed="rId2"/>
          <a:stretch>
            <a:fillRect/>
          </a:stretch>
        </p:blipFill>
        <p:spPr>
          <a:xfrm>
            <a:off x="838200" y="365125"/>
            <a:ext cx="10515600" cy="6135952"/>
          </a:xfrm>
          <a:prstGeom prst="rect">
            <a:avLst/>
          </a:prstGeom>
        </p:spPr>
      </p:pic>
      <p:sp>
        <p:nvSpPr>
          <p:cNvPr id="5" name="TextBox 4"/>
          <p:cNvSpPr txBox="1"/>
          <p:nvPr/>
        </p:nvSpPr>
        <p:spPr>
          <a:xfrm flipH="1">
            <a:off x="4068440" y="4540276"/>
            <a:ext cx="4055120" cy="369332"/>
          </a:xfrm>
          <a:prstGeom prst="rect">
            <a:avLst/>
          </a:prstGeom>
          <a:noFill/>
        </p:spPr>
        <p:txBody>
          <a:bodyPr wrap="square" rtlCol="0">
            <a:spAutoFit/>
          </a:bodyPr>
          <a:lstStyle/>
          <a:p>
            <a:r>
              <a:rPr lang="en-US" dirty="0" smtClean="0"/>
              <a:t>If it fails the story audit, don</a:t>
            </a:r>
            <a:r>
              <a:rPr lang="mr-IN" dirty="0" smtClean="0"/>
              <a:t>’</a:t>
            </a:r>
            <a:r>
              <a:rPr lang="en-US" dirty="0" smtClean="0"/>
              <a:t>t even plot it</a:t>
            </a:r>
            <a:endParaRPr lang="en-US" dirty="0"/>
          </a:p>
        </p:txBody>
      </p:sp>
    </p:spTree>
    <p:extLst>
      <p:ext uri="{BB962C8B-B14F-4D97-AF65-F5344CB8AC3E}">
        <p14:creationId xmlns:p14="http://schemas.microsoft.com/office/powerpoint/2010/main" val="169005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Spotting Patterns in Time </a:t>
            </a:r>
            <a:endParaRPr lang="en-US" dirty="0"/>
          </a:p>
        </p:txBody>
      </p:sp>
      <p:sp>
        <p:nvSpPr>
          <p:cNvPr id="3" name="Content Placeholder 2"/>
          <p:cNvSpPr>
            <a:spLocks noGrp="1"/>
          </p:cNvSpPr>
          <p:nvPr>
            <p:ph idx="1"/>
          </p:nvPr>
        </p:nvSpPr>
        <p:spPr/>
        <p:txBody>
          <a:bodyPr/>
          <a:lstStyle/>
          <a:p>
            <a:r>
              <a:rPr lang="en-US" dirty="0" smtClean="0"/>
              <a:t>3 types of patterns to look for</a:t>
            </a:r>
            <a:endParaRPr lang="en-US" dirty="0"/>
          </a:p>
        </p:txBody>
      </p:sp>
      <p:pic>
        <p:nvPicPr>
          <p:cNvPr id="2050" name="Picture 2" descr="ime series patterns &#10;Pattern &#10;Trend &#10;Seasonal &#10;Cyclic &#10;Description &#10;A pattern exist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2911" y="2523853"/>
            <a:ext cx="5810573" cy="37880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3981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xfrm>
            <a:off x="838200" y="1810127"/>
            <a:ext cx="10987008"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By the end of this presentation, you should be familiar with the following;</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1) Google Analytics API</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2) Simple Oauth2</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3) Time series manipulation in 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4) Spotting trends in time series</a:t>
            </a:r>
            <a:endParaRPr lang="en-US" dirty="0"/>
          </a:p>
        </p:txBody>
      </p:sp>
    </p:spTree>
    <p:extLst>
      <p:ext uri="{BB962C8B-B14F-4D97-AF65-F5344CB8AC3E}">
        <p14:creationId xmlns:p14="http://schemas.microsoft.com/office/powerpoint/2010/main" val="9717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7659" y="2678019"/>
            <a:ext cx="5957047" cy="1325563"/>
          </a:xfrm>
        </p:spPr>
        <p:txBody>
          <a:bodyPr>
            <a:normAutofit/>
          </a:bodyPr>
          <a:lstStyle/>
          <a:p>
            <a:r>
              <a:rPr lang="en-US" sz="6600" dirty="0" smtClean="0"/>
              <a:t>Spot the Pattern!</a:t>
            </a:r>
            <a:endParaRPr lang="en-US" sz="6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5896" y="0"/>
            <a:ext cx="6840572" cy="6858000"/>
          </a:xfrm>
          <a:prstGeom prst="rect">
            <a:avLst/>
          </a:prstGeom>
        </p:spPr>
      </p:pic>
      <p:sp>
        <p:nvSpPr>
          <p:cNvPr id="6" name="TextBox 5"/>
          <p:cNvSpPr txBox="1"/>
          <p:nvPr/>
        </p:nvSpPr>
        <p:spPr>
          <a:xfrm>
            <a:off x="394447" y="753035"/>
            <a:ext cx="1359668" cy="1477328"/>
          </a:xfrm>
          <a:prstGeom prst="rect">
            <a:avLst/>
          </a:prstGeom>
          <a:noFill/>
        </p:spPr>
        <p:txBody>
          <a:bodyPr wrap="none" rtlCol="0">
            <a:spAutoFit/>
          </a:bodyPr>
          <a:lstStyle/>
          <a:p>
            <a:r>
              <a:rPr lang="en-US" dirty="0" smtClean="0"/>
              <a:t>Remember:</a:t>
            </a:r>
          </a:p>
          <a:p>
            <a:pPr marL="342900" indent="-342900">
              <a:buAutoNum type="arabicParenR"/>
            </a:pPr>
            <a:r>
              <a:rPr lang="en-US" dirty="0" smtClean="0"/>
              <a:t>Cyclic</a:t>
            </a:r>
          </a:p>
          <a:p>
            <a:pPr marL="342900" indent="-342900">
              <a:buAutoNum type="arabicParenR"/>
            </a:pPr>
            <a:r>
              <a:rPr lang="en-US" dirty="0" smtClean="0"/>
              <a:t>Seasonal</a:t>
            </a:r>
          </a:p>
          <a:p>
            <a:pPr marL="342900" indent="-342900">
              <a:buAutoNum type="arabicParenR"/>
            </a:pPr>
            <a:r>
              <a:rPr lang="en-US" dirty="0" smtClean="0"/>
              <a:t>Trend</a:t>
            </a:r>
          </a:p>
          <a:p>
            <a:pPr marL="342900" indent="-342900">
              <a:buAutoNum type="arabicParenR"/>
            </a:pPr>
            <a:r>
              <a:rPr lang="en-US" dirty="0" smtClean="0"/>
              <a:t>Random</a:t>
            </a:r>
            <a:endParaRPr lang="en-US" dirty="0"/>
          </a:p>
        </p:txBody>
      </p:sp>
    </p:spTree>
    <p:extLst>
      <p:ext uri="{BB962C8B-B14F-4D97-AF65-F5344CB8AC3E}">
        <p14:creationId xmlns:p14="http://schemas.microsoft.com/office/powerpoint/2010/main" val="1468903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Check for Patterns?</a:t>
            </a:r>
            <a:endParaRPr lang="en-US" dirty="0"/>
          </a:p>
        </p:txBody>
      </p:sp>
      <p:sp>
        <p:nvSpPr>
          <p:cNvPr id="3" name="Content Placeholder 2"/>
          <p:cNvSpPr>
            <a:spLocks noGrp="1"/>
          </p:cNvSpPr>
          <p:nvPr>
            <p:ph idx="1"/>
          </p:nvPr>
        </p:nvSpPr>
        <p:spPr>
          <a:xfrm>
            <a:off x="838200" y="1588435"/>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Lets look at </a:t>
            </a:r>
            <a:r>
              <a:rPr lang="en-US" dirty="0" err="1" smtClean="0"/>
              <a:t>VidDevil</a:t>
            </a:r>
            <a:r>
              <a:rPr lang="en-US" dirty="0"/>
              <a:t> </a:t>
            </a:r>
            <a:r>
              <a:rPr lang="en-US" dirty="0" smtClean="0"/>
              <a:t>user data for a business year:</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3961" y="2463908"/>
            <a:ext cx="4983630" cy="3475865"/>
          </a:xfrm>
          <a:prstGeom prst="rect">
            <a:avLst/>
          </a:prstGeom>
        </p:spPr>
      </p:pic>
      <p:sp>
        <p:nvSpPr>
          <p:cNvPr id="5" name="TextBox 4"/>
          <p:cNvSpPr txBox="1"/>
          <p:nvPr/>
        </p:nvSpPr>
        <p:spPr>
          <a:xfrm>
            <a:off x="4325470" y="6096000"/>
            <a:ext cx="1215141" cy="369332"/>
          </a:xfrm>
          <a:prstGeom prst="rect">
            <a:avLst/>
          </a:prstGeom>
          <a:noFill/>
        </p:spPr>
        <p:txBody>
          <a:bodyPr wrap="none" rtlCol="0">
            <a:spAutoFit/>
          </a:bodyPr>
          <a:lstStyle/>
          <a:p>
            <a:r>
              <a:rPr lang="en-US" smtClean="0"/>
              <a:t>Time Index</a:t>
            </a:r>
            <a:endParaRPr lang="en-US"/>
          </a:p>
        </p:txBody>
      </p:sp>
      <p:sp>
        <p:nvSpPr>
          <p:cNvPr id="6" name="TextBox 5"/>
          <p:cNvSpPr txBox="1"/>
          <p:nvPr/>
        </p:nvSpPr>
        <p:spPr>
          <a:xfrm>
            <a:off x="838200" y="4001785"/>
            <a:ext cx="1213281" cy="400110"/>
          </a:xfrm>
          <a:prstGeom prst="rect">
            <a:avLst/>
          </a:prstGeom>
          <a:noFill/>
        </p:spPr>
        <p:txBody>
          <a:bodyPr wrap="none" rtlCol="0">
            <a:spAutoFit/>
          </a:bodyPr>
          <a:lstStyle/>
          <a:p>
            <a:r>
              <a:rPr lang="en-US" sz="2000" dirty="0" smtClean="0"/>
              <a:t>Site Users</a:t>
            </a:r>
            <a:endParaRPr lang="en-US" sz="2000" dirty="0"/>
          </a:p>
        </p:txBody>
      </p:sp>
      <p:sp>
        <p:nvSpPr>
          <p:cNvPr id="8" name="TextBox 7"/>
          <p:cNvSpPr txBox="1"/>
          <p:nvPr/>
        </p:nvSpPr>
        <p:spPr>
          <a:xfrm>
            <a:off x="9278674" y="2463908"/>
            <a:ext cx="1454244" cy="1631216"/>
          </a:xfrm>
          <a:prstGeom prst="rect">
            <a:avLst/>
          </a:prstGeom>
          <a:noFill/>
        </p:spPr>
        <p:txBody>
          <a:bodyPr wrap="none" rtlCol="0">
            <a:spAutoFit/>
          </a:bodyPr>
          <a:lstStyle/>
          <a:p>
            <a:r>
              <a:rPr lang="en-US" sz="2000" dirty="0" smtClean="0"/>
              <a:t>Remember:</a:t>
            </a:r>
          </a:p>
          <a:p>
            <a:pPr marL="342900" indent="-342900">
              <a:buAutoNum type="arabicParenR"/>
            </a:pPr>
            <a:r>
              <a:rPr lang="en-US" sz="2000" dirty="0" smtClean="0"/>
              <a:t>Cyclic</a:t>
            </a:r>
          </a:p>
          <a:p>
            <a:pPr marL="342900" indent="-342900">
              <a:buAutoNum type="arabicParenR"/>
            </a:pPr>
            <a:r>
              <a:rPr lang="en-US" sz="2000" dirty="0" smtClean="0"/>
              <a:t>Seasonal</a:t>
            </a:r>
          </a:p>
          <a:p>
            <a:pPr marL="342900" indent="-342900">
              <a:buAutoNum type="arabicParenR"/>
            </a:pPr>
            <a:r>
              <a:rPr lang="en-US" sz="2000" dirty="0" smtClean="0"/>
              <a:t>Trend</a:t>
            </a:r>
          </a:p>
          <a:p>
            <a:pPr marL="342900" indent="-342900">
              <a:buAutoNum type="arabicParenR"/>
            </a:pPr>
            <a:r>
              <a:rPr lang="en-US" sz="2000" dirty="0" smtClean="0"/>
              <a:t>Random</a:t>
            </a:r>
            <a:endParaRPr lang="en-US" sz="2000" dirty="0"/>
          </a:p>
        </p:txBody>
      </p:sp>
    </p:spTree>
    <p:extLst>
      <p:ext uri="{BB962C8B-B14F-4D97-AF65-F5344CB8AC3E}">
        <p14:creationId xmlns:p14="http://schemas.microsoft.com/office/powerpoint/2010/main" val="1118920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ACF: Auto Correlation Function</a:t>
            </a:r>
            <a:endParaRPr lang="en-US" dirty="0"/>
          </a:p>
        </p:txBody>
      </p:sp>
      <p:sp>
        <p:nvSpPr>
          <p:cNvPr id="3" name="Content Placeholder 2"/>
          <p:cNvSpPr>
            <a:spLocks noGrp="1"/>
          </p:cNvSpPr>
          <p:nvPr>
            <p:ph idx="1"/>
          </p:nvPr>
        </p:nvSpPr>
        <p:spPr>
          <a:xfrm>
            <a:off x="544605" y="1690688"/>
            <a:ext cx="11102789" cy="1034583"/>
          </a:xfrm>
        </p:spPr>
        <p:txBody>
          <a:bodyPr>
            <a:normAutofit/>
          </a:bodyPr>
          <a:lstStyle/>
          <a:p>
            <a:pPr marL="0" indent="0">
              <a:buNone/>
            </a:pPr>
            <a:r>
              <a:rPr lang="en-US" dirty="0" smtClean="0"/>
              <a:t>An ACF is used to visualize correlations between </a:t>
            </a:r>
            <a:r>
              <a:rPr lang="en-US" b="1" dirty="0" smtClean="0"/>
              <a:t>time series values</a:t>
            </a:r>
            <a:r>
              <a:rPr lang="en-US" dirty="0" smtClean="0"/>
              <a:t> and values in the same series with a </a:t>
            </a:r>
            <a:r>
              <a:rPr lang="en-US" b="1" dirty="0" smtClean="0"/>
              <a:t>time lags</a:t>
            </a:r>
            <a:endParaRPr lang="en-US" b="1" dirty="0"/>
          </a:p>
        </p:txBody>
      </p:sp>
      <p:sp>
        <p:nvSpPr>
          <p:cNvPr id="5" name="TextBox 4"/>
          <p:cNvSpPr txBox="1"/>
          <p:nvPr/>
        </p:nvSpPr>
        <p:spPr>
          <a:xfrm>
            <a:off x="838200" y="2725271"/>
            <a:ext cx="10515600" cy="3231654"/>
          </a:xfrm>
          <a:prstGeom prst="rect">
            <a:avLst/>
          </a:prstGeom>
          <a:noFill/>
        </p:spPr>
        <p:txBody>
          <a:bodyPr wrap="square" rtlCol="0">
            <a:spAutoFit/>
          </a:bodyPr>
          <a:lstStyle/>
          <a:p>
            <a:r>
              <a:rPr lang="en-US" sz="2400" dirty="0" smtClean="0"/>
              <a:t>Time Lag </a:t>
            </a:r>
          </a:p>
          <a:p>
            <a:endParaRPr lang="en-US" dirty="0" smtClean="0"/>
          </a:p>
          <a:p>
            <a:pPr marL="742950" lvl="1" indent="-285750">
              <a:buFont typeface="Arial" charset="0"/>
              <a:buChar char="•"/>
            </a:pPr>
            <a:r>
              <a:rPr lang="en-US" sz="2400" dirty="0" smtClean="0"/>
              <a:t>If your data is weekly, then any given week can be represented as </a:t>
            </a:r>
          </a:p>
          <a:p>
            <a:pPr marL="742950" lvl="1" indent="-285750">
              <a:buFont typeface="Arial" charset="0"/>
              <a:buChar char="•"/>
            </a:pPr>
            <a:endParaRPr lang="en-US" sz="2400" dirty="0"/>
          </a:p>
          <a:p>
            <a:pPr marL="742950" lvl="1" indent="-285750">
              <a:buFont typeface="Arial" charset="0"/>
              <a:buChar char="•"/>
            </a:pPr>
            <a:r>
              <a:rPr lang="en-US" sz="2400" dirty="0" smtClean="0"/>
              <a:t>A data point for a given time could then be represented as</a:t>
            </a:r>
          </a:p>
          <a:p>
            <a:pPr marL="742950" lvl="1" indent="-285750">
              <a:buFont typeface="Arial" charset="0"/>
              <a:buChar char="•"/>
            </a:pPr>
            <a:endParaRPr lang="en-US" sz="2400" dirty="0"/>
          </a:p>
          <a:p>
            <a:pPr marL="742950" lvl="1" indent="-285750">
              <a:buFont typeface="Arial" charset="0"/>
              <a:buChar char="•"/>
            </a:pPr>
            <a:r>
              <a:rPr lang="en-US" sz="2400" dirty="0" smtClean="0"/>
              <a:t>An ACF visualizes correlations between each data point and each possible time lag</a:t>
            </a:r>
          </a:p>
          <a:p>
            <a:endParaRPr lang="en-US" dirty="0"/>
          </a:p>
        </p:txBody>
      </p:sp>
      <p:sp>
        <p:nvSpPr>
          <p:cNvPr id="6" name="TextBox 5"/>
          <p:cNvSpPr txBox="1"/>
          <p:nvPr/>
        </p:nvSpPr>
        <p:spPr>
          <a:xfrm>
            <a:off x="9932894" y="3016251"/>
            <a:ext cx="442750" cy="1015663"/>
          </a:xfrm>
          <a:prstGeom prst="rect">
            <a:avLst/>
          </a:prstGeom>
          <a:noFill/>
        </p:spPr>
        <p:txBody>
          <a:bodyPr wrap="none" rtlCol="0">
            <a:spAutoFit/>
          </a:bodyPr>
          <a:lstStyle/>
          <a:p>
            <a:r>
              <a:rPr lang="en-US" sz="6000" i="1" dirty="0" smtClean="0">
                <a:solidFill>
                  <a:srgbClr val="FFFF00"/>
                </a:solidFill>
              </a:rPr>
              <a:t>t</a:t>
            </a:r>
            <a:endParaRPr lang="en-US" sz="6000" i="1" dirty="0">
              <a:solidFill>
                <a:srgbClr val="FFFF00"/>
              </a:solidFill>
            </a:endParaRPr>
          </a:p>
        </p:txBody>
      </p:sp>
      <p:sp>
        <p:nvSpPr>
          <p:cNvPr id="7" name="TextBox 6"/>
          <p:cNvSpPr txBox="1"/>
          <p:nvPr/>
        </p:nvSpPr>
        <p:spPr>
          <a:xfrm>
            <a:off x="9155434" y="3711870"/>
            <a:ext cx="703911" cy="1015663"/>
          </a:xfrm>
          <a:prstGeom prst="rect">
            <a:avLst/>
          </a:prstGeom>
          <a:noFill/>
        </p:spPr>
        <p:txBody>
          <a:bodyPr wrap="none" rtlCol="0">
            <a:spAutoFit/>
          </a:bodyPr>
          <a:lstStyle/>
          <a:p>
            <a:r>
              <a:rPr lang="en-US" sz="6000" i="1" dirty="0" err="1" smtClean="0">
                <a:solidFill>
                  <a:srgbClr val="FFFF00"/>
                </a:solidFill>
              </a:rPr>
              <a:t>y</a:t>
            </a:r>
            <a:r>
              <a:rPr lang="en-US" sz="6000" i="1" baseline="-25000" dirty="0" err="1" smtClean="0">
                <a:solidFill>
                  <a:srgbClr val="FFFF00"/>
                </a:solidFill>
              </a:rPr>
              <a:t>t</a:t>
            </a:r>
            <a:endParaRPr lang="en-US" sz="6000" i="1" dirty="0">
              <a:solidFill>
                <a:srgbClr val="FFFF00"/>
              </a:solidFill>
            </a:endParaRPr>
          </a:p>
        </p:txBody>
      </p:sp>
      <p:sp>
        <p:nvSpPr>
          <p:cNvPr id="8" name="TextBox 7"/>
          <p:cNvSpPr txBox="1"/>
          <p:nvPr/>
        </p:nvSpPr>
        <p:spPr>
          <a:xfrm>
            <a:off x="3926634" y="5449093"/>
            <a:ext cx="6449010" cy="1015663"/>
          </a:xfrm>
          <a:prstGeom prst="rect">
            <a:avLst/>
          </a:prstGeom>
          <a:noFill/>
        </p:spPr>
        <p:txBody>
          <a:bodyPr wrap="none" rtlCol="0">
            <a:spAutoFit/>
          </a:bodyPr>
          <a:lstStyle/>
          <a:p>
            <a:r>
              <a:rPr lang="en-US" sz="6000" dirty="0" err="1" smtClean="0">
                <a:solidFill>
                  <a:srgbClr val="FFFF00"/>
                </a:solidFill>
              </a:rPr>
              <a:t>Cor</a:t>
            </a:r>
            <a:r>
              <a:rPr lang="en-US" sz="6000" dirty="0" smtClean="0">
                <a:solidFill>
                  <a:srgbClr val="FFFF00"/>
                </a:solidFill>
              </a:rPr>
              <a:t>(</a:t>
            </a:r>
            <a:r>
              <a:rPr lang="en-US" sz="6000" i="1" dirty="0" err="1" smtClean="0">
                <a:solidFill>
                  <a:srgbClr val="FFFF00"/>
                </a:solidFill>
              </a:rPr>
              <a:t>y</a:t>
            </a:r>
            <a:r>
              <a:rPr lang="en-US" sz="6000" i="1" baseline="-25000" dirty="0" err="1" smtClean="0">
                <a:solidFill>
                  <a:srgbClr val="FFFF00"/>
                </a:solidFill>
              </a:rPr>
              <a:t>t</a:t>
            </a:r>
            <a:r>
              <a:rPr lang="en-US" sz="6000" i="1" baseline="-25000" dirty="0" smtClean="0">
                <a:solidFill>
                  <a:srgbClr val="FFFF00"/>
                </a:solidFill>
              </a:rPr>
              <a:t>,</a:t>
            </a:r>
            <a:r>
              <a:rPr lang="en-US" sz="6000" i="1" dirty="0" smtClean="0">
                <a:solidFill>
                  <a:srgbClr val="FFFF00"/>
                </a:solidFill>
              </a:rPr>
              <a:t> y</a:t>
            </a:r>
            <a:r>
              <a:rPr lang="en-US" sz="6000" i="1" baseline="-25000" dirty="0" smtClean="0">
                <a:solidFill>
                  <a:srgbClr val="FFFF00"/>
                </a:solidFill>
              </a:rPr>
              <a:t>t-1, </a:t>
            </a:r>
            <a:r>
              <a:rPr lang="en-US" sz="6000" i="1" dirty="0" smtClean="0">
                <a:solidFill>
                  <a:srgbClr val="FFFF00"/>
                </a:solidFill>
              </a:rPr>
              <a:t>y</a:t>
            </a:r>
            <a:r>
              <a:rPr lang="en-US" sz="6000" i="1" baseline="-25000" dirty="0" smtClean="0">
                <a:solidFill>
                  <a:srgbClr val="FFFF00"/>
                </a:solidFill>
              </a:rPr>
              <a:t>t-2</a:t>
            </a:r>
            <a:r>
              <a:rPr lang="en-US" sz="6000" i="1" dirty="0" smtClean="0">
                <a:solidFill>
                  <a:srgbClr val="FFFF00"/>
                </a:solidFill>
              </a:rPr>
              <a:t> </a:t>
            </a:r>
            <a:r>
              <a:rPr lang="mr-IN" sz="6000" i="1" dirty="0" smtClean="0">
                <a:solidFill>
                  <a:srgbClr val="FFFF00"/>
                </a:solidFill>
              </a:rPr>
              <a:t>…</a:t>
            </a:r>
            <a:r>
              <a:rPr lang="en-US" sz="6000" i="1" dirty="0" smtClean="0">
                <a:solidFill>
                  <a:srgbClr val="FFFF00"/>
                </a:solidFill>
              </a:rPr>
              <a:t> </a:t>
            </a:r>
            <a:r>
              <a:rPr lang="en-US" sz="6000" i="1" dirty="0" err="1" smtClean="0">
                <a:solidFill>
                  <a:srgbClr val="FFFF00"/>
                </a:solidFill>
              </a:rPr>
              <a:t>y</a:t>
            </a:r>
            <a:r>
              <a:rPr lang="en-US" sz="6000" i="1" baseline="-25000" dirty="0" err="1" smtClean="0">
                <a:solidFill>
                  <a:srgbClr val="FFFF00"/>
                </a:solidFill>
              </a:rPr>
              <a:t>t</a:t>
            </a:r>
            <a:r>
              <a:rPr lang="en-US" sz="6000" i="1" baseline="-25000" dirty="0" smtClean="0">
                <a:solidFill>
                  <a:srgbClr val="FFFF00"/>
                </a:solidFill>
              </a:rPr>
              <a:t>-n</a:t>
            </a:r>
            <a:r>
              <a:rPr lang="en-US" sz="6000" i="1" dirty="0" smtClean="0">
                <a:solidFill>
                  <a:srgbClr val="FFFF00"/>
                </a:solidFill>
              </a:rPr>
              <a:t>)</a:t>
            </a:r>
            <a:endParaRPr lang="en-US" sz="6000" i="1" dirty="0">
              <a:solidFill>
                <a:srgbClr val="FFFF00"/>
              </a:solidFill>
            </a:endParaRPr>
          </a:p>
        </p:txBody>
      </p:sp>
    </p:spTree>
    <p:extLst>
      <p:ext uri="{BB962C8B-B14F-4D97-AF65-F5344CB8AC3E}">
        <p14:creationId xmlns:p14="http://schemas.microsoft.com/office/powerpoint/2010/main" val="1104682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ACF for </a:t>
            </a:r>
            <a:r>
              <a:rPr lang="en-US" dirty="0" err="1" smtClean="0"/>
              <a:t>VidDevil</a:t>
            </a:r>
            <a:r>
              <a:rPr lang="en-US" dirty="0" smtClean="0"/>
              <a:t> Users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2629" y="2013458"/>
            <a:ext cx="5526741" cy="385466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4594" y="1400096"/>
            <a:ext cx="6914776" cy="5081383"/>
          </a:xfrm>
          <a:prstGeom prst="rect">
            <a:avLst/>
          </a:prstGeom>
        </p:spPr>
      </p:pic>
      <p:sp>
        <p:nvSpPr>
          <p:cNvPr id="8" name="TextBox 7"/>
          <p:cNvSpPr txBox="1"/>
          <p:nvPr/>
        </p:nvSpPr>
        <p:spPr>
          <a:xfrm>
            <a:off x="4573242" y="2389111"/>
            <a:ext cx="3045514" cy="646331"/>
          </a:xfrm>
          <a:prstGeom prst="rect">
            <a:avLst/>
          </a:prstGeom>
          <a:noFill/>
          <a:ln>
            <a:noFill/>
          </a:ln>
        </p:spPr>
        <p:txBody>
          <a:bodyPr wrap="none" rtlCol="0">
            <a:spAutoFit/>
          </a:bodyPr>
          <a:lstStyle/>
          <a:p>
            <a:pPr algn="ctr"/>
            <a:r>
              <a:rPr lang="en-US" dirty="0" smtClean="0">
                <a:solidFill>
                  <a:sysClr val="windowText" lastClr="000000"/>
                </a:solidFill>
              </a:rPr>
              <a:t>Correlations peak every 7 days</a:t>
            </a:r>
          </a:p>
          <a:p>
            <a:pPr algn="ctr"/>
            <a:r>
              <a:rPr lang="en-US" dirty="0" smtClean="0">
                <a:solidFill>
                  <a:sysClr val="windowText" lastClr="000000"/>
                </a:solidFill>
              </a:rPr>
              <a:t>And after ~130 days</a:t>
            </a:r>
            <a:endParaRPr lang="en-US" dirty="0">
              <a:solidFill>
                <a:sysClr val="windowText" lastClr="000000"/>
              </a:solidFill>
            </a:endParaRPr>
          </a:p>
        </p:txBody>
      </p:sp>
      <p:sp>
        <p:nvSpPr>
          <p:cNvPr id="12" name="TextBox 11"/>
          <p:cNvSpPr txBox="1"/>
          <p:nvPr/>
        </p:nvSpPr>
        <p:spPr>
          <a:xfrm>
            <a:off x="9113578" y="1400096"/>
            <a:ext cx="2845340" cy="4247317"/>
          </a:xfrm>
          <a:prstGeom prst="rect">
            <a:avLst/>
          </a:prstGeom>
          <a:noFill/>
        </p:spPr>
        <p:txBody>
          <a:bodyPr wrap="square" rtlCol="0">
            <a:spAutoFit/>
          </a:bodyPr>
          <a:lstStyle/>
          <a:p>
            <a:r>
              <a:rPr lang="en-US" dirty="0" smtClean="0"/>
              <a:t>Story:</a:t>
            </a:r>
          </a:p>
          <a:p>
            <a:endParaRPr lang="en-US" dirty="0"/>
          </a:p>
          <a:p>
            <a:r>
              <a:rPr lang="en-US" dirty="0" smtClean="0"/>
              <a:t>Seasonal Trend!</a:t>
            </a:r>
            <a:endParaRPr lang="en-US" dirty="0"/>
          </a:p>
          <a:p>
            <a:r>
              <a:rPr lang="en-US" dirty="0" err="1" smtClean="0"/>
              <a:t>VidDevil</a:t>
            </a:r>
            <a:r>
              <a:rPr lang="en-US" dirty="0" smtClean="0"/>
              <a:t> Users love streaming our service every Monday.</a:t>
            </a:r>
          </a:p>
          <a:p>
            <a:endParaRPr lang="en-US" dirty="0"/>
          </a:p>
          <a:p>
            <a:r>
              <a:rPr lang="en-US" dirty="0" smtClean="0"/>
              <a:t>Cyclical Trend!</a:t>
            </a:r>
          </a:p>
          <a:p>
            <a:r>
              <a:rPr lang="en-US" dirty="0" err="1" smtClean="0"/>
              <a:t>VidDevil</a:t>
            </a:r>
            <a:r>
              <a:rPr lang="en-US" dirty="0" smtClean="0"/>
              <a:t> Users tend to come back ~130 days after the initial Fall release. Probably to return to watching filth after the Christmas season is over.</a:t>
            </a:r>
          </a:p>
          <a:p>
            <a:endParaRPr lang="en-US" dirty="0"/>
          </a:p>
        </p:txBody>
      </p:sp>
      <p:sp>
        <p:nvSpPr>
          <p:cNvPr id="13" name="TextBox 12"/>
          <p:cNvSpPr txBox="1"/>
          <p:nvPr/>
        </p:nvSpPr>
        <p:spPr>
          <a:xfrm>
            <a:off x="1240683" y="4631750"/>
            <a:ext cx="788999" cy="1015663"/>
          </a:xfrm>
          <a:prstGeom prst="rect">
            <a:avLst/>
          </a:prstGeom>
          <a:noFill/>
        </p:spPr>
        <p:txBody>
          <a:bodyPr wrap="none" rtlCol="0">
            <a:spAutoFit/>
          </a:bodyPr>
          <a:lstStyle/>
          <a:p>
            <a:r>
              <a:rPr lang="en-US" sz="6000" i="1" dirty="0" smtClean="0">
                <a:solidFill>
                  <a:srgbClr val="FFFF00"/>
                </a:solidFill>
              </a:rPr>
              <a:t>y</a:t>
            </a:r>
            <a:r>
              <a:rPr lang="en-US" sz="6000" i="1" baseline="-25000" dirty="0">
                <a:solidFill>
                  <a:srgbClr val="FFFF00"/>
                </a:solidFill>
              </a:rPr>
              <a:t>0</a:t>
            </a:r>
            <a:endParaRPr lang="en-US" sz="6000" i="1" dirty="0">
              <a:solidFill>
                <a:srgbClr val="FFFF00"/>
              </a:solidFill>
            </a:endParaRPr>
          </a:p>
        </p:txBody>
      </p:sp>
      <p:cxnSp>
        <p:nvCxnSpPr>
          <p:cNvPr id="15" name="Straight Arrow Connector 14"/>
          <p:cNvCxnSpPr/>
          <p:nvPr/>
        </p:nvCxnSpPr>
        <p:spPr>
          <a:xfrm flipV="1">
            <a:off x="1944594" y="5205046"/>
            <a:ext cx="728268" cy="26728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58925" y="1505626"/>
            <a:ext cx="788999" cy="1015663"/>
          </a:xfrm>
          <a:prstGeom prst="rect">
            <a:avLst/>
          </a:prstGeom>
          <a:noFill/>
        </p:spPr>
        <p:txBody>
          <a:bodyPr wrap="none" rtlCol="0">
            <a:spAutoFit/>
          </a:bodyPr>
          <a:lstStyle/>
          <a:p>
            <a:r>
              <a:rPr lang="en-US" sz="6000" i="1" dirty="0" smtClean="0">
                <a:solidFill>
                  <a:srgbClr val="FFFF00"/>
                </a:solidFill>
              </a:rPr>
              <a:t>y</a:t>
            </a:r>
            <a:r>
              <a:rPr lang="en-US" sz="6000" i="1" baseline="-25000" dirty="0" smtClean="0">
                <a:solidFill>
                  <a:srgbClr val="FFFF00"/>
                </a:solidFill>
              </a:rPr>
              <a:t>7</a:t>
            </a:r>
            <a:endParaRPr lang="en-US" sz="6000" i="1" dirty="0">
              <a:solidFill>
                <a:srgbClr val="FFFF00"/>
              </a:solidFill>
            </a:endParaRPr>
          </a:p>
        </p:txBody>
      </p:sp>
      <p:cxnSp>
        <p:nvCxnSpPr>
          <p:cNvPr id="18" name="Straight Arrow Connector 17"/>
          <p:cNvCxnSpPr/>
          <p:nvPr/>
        </p:nvCxnSpPr>
        <p:spPr>
          <a:xfrm flipV="1">
            <a:off x="2043183" y="1794332"/>
            <a:ext cx="728268" cy="26728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1155595" y="2661650"/>
            <a:ext cx="788999" cy="1015663"/>
          </a:xfrm>
          <a:prstGeom prst="rect">
            <a:avLst/>
          </a:prstGeom>
          <a:noFill/>
        </p:spPr>
        <p:txBody>
          <a:bodyPr wrap="none" rtlCol="0">
            <a:spAutoFit/>
          </a:bodyPr>
          <a:lstStyle/>
          <a:p>
            <a:r>
              <a:rPr lang="en-US" sz="6000" i="1" dirty="0" smtClean="0">
                <a:solidFill>
                  <a:srgbClr val="FFFF00"/>
                </a:solidFill>
              </a:rPr>
              <a:t>y</a:t>
            </a:r>
            <a:r>
              <a:rPr lang="en-US" sz="6000" i="1" baseline="-25000" dirty="0" smtClean="0">
                <a:solidFill>
                  <a:srgbClr val="FFFF00"/>
                </a:solidFill>
              </a:rPr>
              <a:t>7</a:t>
            </a:r>
            <a:endParaRPr lang="en-US" sz="6000" i="1" dirty="0">
              <a:solidFill>
                <a:srgbClr val="FFFF00"/>
              </a:solidFill>
            </a:endParaRPr>
          </a:p>
        </p:txBody>
      </p:sp>
      <p:cxnSp>
        <p:nvCxnSpPr>
          <p:cNvPr id="20" name="Straight Arrow Connector 19"/>
          <p:cNvCxnSpPr/>
          <p:nvPr/>
        </p:nvCxnSpPr>
        <p:spPr>
          <a:xfrm flipV="1">
            <a:off x="2007048" y="3016055"/>
            <a:ext cx="1043940" cy="34782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9637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1" nodeType="click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P spid="17" grpId="0"/>
      <p:bldP spid="19" grpId="0"/>
      <p:bldP spid="19"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Sell The Story?</a:t>
            </a:r>
            <a:endParaRPr lang="en-US" dirty="0"/>
          </a:p>
        </p:txBody>
      </p:sp>
      <p:sp>
        <p:nvSpPr>
          <p:cNvPr id="5" name="TextBox 4"/>
          <p:cNvSpPr txBox="1"/>
          <p:nvPr/>
        </p:nvSpPr>
        <p:spPr>
          <a:xfrm>
            <a:off x="7064188" y="5368756"/>
            <a:ext cx="3955250" cy="646331"/>
          </a:xfrm>
          <a:prstGeom prst="rect">
            <a:avLst/>
          </a:prstGeom>
          <a:noFill/>
        </p:spPr>
        <p:txBody>
          <a:bodyPr wrap="none" rtlCol="0">
            <a:spAutoFit/>
          </a:bodyPr>
          <a:lstStyle/>
          <a:p>
            <a:pPr algn="ctr"/>
            <a:r>
              <a:rPr lang="en-US" dirty="0" smtClean="0"/>
              <a:t>Your boss will vomit if he hears the term</a:t>
            </a:r>
          </a:p>
          <a:p>
            <a:pPr algn="ctr"/>
            <a:r>
              <a:rPr lang="en-US" dirty="0" smtClean="0"/>
              <a:t>”Auto Correlation Function”</a:t>
            </a:r>
            <a:endParaRPr lang="en-US" dirty="0"/>
          </a:p>
        </p:txBody>
      </p:sp>
      <p:pic>
        <p:nvPicPr>
          <p:cNvPr id="6" name="giphy">
            <a:hlinkClick r:id="" action="ppaction://media"/>
            <a:hlinkHover r:id="" action="ppaction://ole?verb=0"/>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993813" y="1690688"/>
            <a:ext cx="6096000" cy="3302000"/>
          </a:xfrm>
          <a:prstGeom prst="rect">
            <a:avLst/>
          </a:prstGeom>
        </p:spPr>
      </p:pic>
      <p:sp>
        <p:nvSpPr>
          <p:cNvPr id="8" name="TextBox 7"/>
          <p:cNvSpPr txBox="1"/>
          <p:nvPr/>
        </p:nvSpPr>
        <p:spPr>
          <a:xfrm>
            <a:off x="484096" y="1884145"/>
            <a:ext cx="4840940" cy="3108543"/>
          </a:xfrm>
          <a:prstGeom prst="rect">
            <a:avLst/>
          </a:prstGeom>
          <a:noFill/>
        </p:spPr>
        <p:txBody>
          <a:bodyPr wrap="square" rtlCol="0">
            <a:spAutoFit/>
          </a:bodyPr>
          <a:lstStyle/>
          <a:p>
            <a:r>
              <a:rPr lang="en-US" sz="2800" dirty="0" smtClean="0"/>
              <a:t>“My analysis demonstrates the following patterns:</a:t>
            </a:r>
          </a:p>
          <a:p>
            <a:r>
              <a:rPr lang="en-US" sz="2800" dirty="0" smtClean="0"/>
              <a:t>First, a weekly pattern of use that peaks every </a:t>
            </a:r>
          </a:p>
          <a:p>
            <a:r>
              <a:rPr lang="en-US" sz="2800" dirty="0" smtClean="0"/>
              <a:t>Monday, and second, a cyclical pattern that shows an</a:t>
            </a:r>
          </a:p>
          <a:p>
            <a:r>
              <a:rPr lang="en-US" sz="2800" dirty="0" smtClean="0"/>
              <a:t>Increase in use every 130 days”</a:t>
            </a:r>
          </a:p>
        </p:txBody>
      </p:sp>
    </p:spTree>
    <p:extLst>
      <p:ext uri="{BB962C8B-B14F-4D97-AF65-F5344CB8AC3E}">
        <p14:creationId xmlns:p14="http://schemas.microsoft.com/office/powerpoint/2010/main" val="608435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bldLst>
      <p:bldP spid="5"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If you need to do more in-depth analysis of Google Analytics data, then access the data through the API</a:t>
            </a:r>
          </a:p>
          <a:p>
            <a:endParaRPr lang="en-US" dirty="0" smtClean="0"/>
          </a:p>
          <a:p>
            <a:r>
              <a:rPr lang="en-US" dirty="0" smtClean="0"/>
              <a:t>A time series should always convey something actionable</a:t>
            </a:r>
            <a:endParaRPr lang="en-US" dirty="0"/>
          </a:p>
          <a:p>
            <a:endParaRPr lang="en-US" dirty="0"/>
          </a:p>
          <a:p>
            <a:r>
              <a:rPr lang="en-US" dirty="0" smtClean="0"/>
              <a:t>If your plot has no story, don</a:t>
            </a:r>
            <a:r>
              <a:rPr lang="mr-IN" dirty="0" smtClean="0"/>
              <a:t>’</a:t>
            </a:r>
            <a:r>
              <a:rPr lang="en-US" dirty="0" smtClean="0"/>
              <a:t>t even show it</a:t>
            </a:r>
          </a:p>
          <a:p>
            <a:endParaRPr lang="en-US" dirty="0"/>
          </a:p>
          <a:p>
            <a:r>
              <a:rPr lang="en-US" dirty="0" smtClean="0"/>
              <a:t>Always simplify your story</a:t>
            </a:r>
            <a:endParaRPr lang="en-US" dirty="0"/>
          </a:p>
        </p:txBody>
      </p:sp>
    </p:spTree>
    <p:extLst>
      <p:ext uri="{BB962C8B-B14F-4D97-AF65-F5344CB8AC3E}">
        <p14:creationId xmlns:p14="http://schemas.microsoft.com/office/powerpoint/2010/main" val="519978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6484" y="2658159"/>
            <a:ext cx="10515600" cy="1325563"/>
          </a:xfrm>
        </p:spPr>
        <p:txBody>
          <a:bodyPr>
            <a:normAutofit/>
          </a:bodyPr>
          <a:lstStyle/>
          <a:p>
            <a:r>
              <a:rPr lang="en-US" sz="6600" dirty="0" smtClean="0"/>
              <a:t>Questions?</a:t>
            </a:r>
            <a:endParaRPr lang="en-US" sz="6600" dirty="0"/>
          </a:p>
        </p:txBody>
      </p:sp>
    </p:spTree>
    <p:extLst>
      <p:ext uri="{BB962C8B-B14F-4D97-AF65-F5344CB8AC3E}">
        <p14:creationId xmlns:p14="http://schemas.microsoft.com/office/powerpoint/2010/main" val="7322005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of All, Who </a:t>
            </a:r>
            <a:r>
              <a:rPr lang="en-US" dirty="0"/>
              <a:t>C</a:t>
            </a:r>
            <a:r>
              <a:rPr lang="en-US" dirty="0" smtClean="0"/>
              <a:t>ares?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0500" y="1690688"/>
            <a:ext cx="6731000" cy="3797300"/>
          </a:xfrm>
          <a:prstGeom prst="rect">
            <a:avLst/>
          </a:prstGeom>
        </p:spPr>
      </p:pic>
    </p:spTree>
    <p:extLst>
      <p:ext uri="{BB962C8B-B14F-4D97-AF65-F5344CB8AC3E}">
        <p14:creationId xmlns:p14="http://schemas.microsoft.com/office/powerpoint/2010/main" val="12992634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0447" y="2450314"/>
            <a:ext cx="11402646" cy="1735602"/>
          </a:xfrm>
        </p:spPr>
        <p:txBody>
          <a:bodyPr>
            <a:noAutofit/>
          </a:bodyPr>
          <a:lstStyle/>
          <a:p>
            <a:pPr algn="ctr"/>
            <a:r>
              <a:rPr lang="en-US" sz="5400" dirty="0" smtClean="0"/>
              <a:t>Why would you use Google Analytics?</a:t>
            </a:r>
            <a:endParaRPr lang="en-US" sz="5400" dirty="0"/>
          </a:p>
        </p:txBody>
      </p:sp>
    </p:spTree>
    <p:extLst>
      <p:ext uri="{BB962C8B-B14F-4D97-AF65-F5344CB8AC3E}">
        <p14:creationId xmlns:p14="http://schemas.microsoft.com/office/powerpoint/2010/main" val="5985408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Google Analytics is Already Great!</a:t>
            </a:r>
            <a:endParaRPr lang="en-US" dirty="0"/>
          </a:p>
        </p:txBody>
      </p:sp>
      <p:sp>
        <p:nvSpPr>
          <p:cNvPr id="7" name="TextBox 6"/>
          <p:cNvSpPr txBox="1"/>
          <p:nvPr/>
        </p:nvSpPr>
        <p:spPr>
          <a:xfrm>
            <a:off x="96680" y="1696955"/>
            <a:ext cx="5256036" cy="3046988"/>
          </a:xfrm>
          <a:prstGeom prst="rect">
            <a:avLst/>
          </a:prstGeom>
          <a:noFill/>
        </p:spPr>
        <p:txBody>
          <a:bodyPr wrap="square" rtlCol="0">
            <a:spAutoFit/>
          </a:bodyPr>
          <a:lstStyle/>
          <a:p>
            <a:pPr algn="ctr"/>
            <a:r>
              <a:rPr lang="en-US" sz="2400" dirty="0" smtClean="0"/>
              <a:t>You can already do almost everything you need to within GA itself</a:t>
            </a:r>
            <a:endParaRPr lang="en-US" sz="2400" dirty="0"/>
          </a:p>
          <a:p>
            <a:pPr marL="914400" lvl="1" indent="-457200">
              <a:buFontTx/>
              <a:buChar char="-"/>
            </a:pPr>
            <a:endParaRPr lang="en-US" sz="2400" dirty="0" smtClean="0"/>
          </a:p>
          <a:p>
            <a:pPr marL="914400" lvl="1" indent="-457200">
              <a:buFontTx/>
              <a:buChar char="-"/>
            </a:pPr>
            <a:r>
              <a:rPr lang="en-US" sz="2400" dirty="0" smtClean="0"/>
              <a:t>Segmenting</a:t>
            </a:r>
          </a:p>
          <a:p>
            <a:pPr marL="914400" lvl="1" indent="-457200">
              <a:buFontTx/>
              <a:buChar char="-"/>
            </a:pPr>
            <a:r>
              <a:rPr lang="en-US" sz="2400" dirty="0" smtClean="0"/>
              <a:t>Filtering</a:t>
            </a:r>
          </a:p>
          <a:p>
            <a:pPr marL="914400" lvl="1" indent="-457200">
              <a:buFontTx/>
              <a:buChar char="-"/>
            </a:pPr>
            <a:r>
              <a:rPr lang="en-US" sz="2400" dirty="0" smtClean="0"/>
              <a:t>See if your grandma in Finland is currently on your site</a:t>
            </a:r>
          </a:p>
          <a:p>
            <a:pPr marL="914400" lvl="1" indent="-457200">
              <a:buFontTx/>
              <a:buChar char="-"/>
            </a:pPr>
            <a:r>
              <a:rPr lang="en-US" sz="2400" dirty="0" smtClean="0"/>
              <a:t>.</a:t>
            </a:r>
            <a:r>
              <a:rPr lang="en-US" sz="2400" dirty="0" err="1" smtClean="0"/>
              <a:t>xlsx</a:t>
            </a:r>
            <a:r>
              <a:rPr lang="en-US" sz="2400" dirty="0" smtClean="0"/>
              <a:t> export to a pivot table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94718" y="1690688"/>
            <a:ext cx="6597073" cy="370837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61852" y="4743943"/>
            <a:ext cx="3030148" cy="2114057"/>
          </a:xfrm>
          <a:prstGeom prst="rect">
            <a:avLst/>
          </a:prstGeom>
        </p:spPr>
      </p:pic>
      <p:sp>
        <p:nvSpPr>
          <p:cNvPr id="13" name="TextBox 12"/>
          <p:cNvSpPr txBox="1"/>
          <p:nvPr/>
        </p:nvSpPr>
        <p:spPr>
          <a:xfrm>
            <a:off x="542441" y="5857046"/>
            <a:ext cx="7916206" cy="461665"/>
          </a:xfrm>
          <a:prstGeom prst="rect">
            <a:avLst/>
          </a:prstGeom>
          <a:noFill/>
        </p:spPr>
        <p:txBody>
          <a:bodyPr wrap="none" rtlCol="0">
            <a:spAutoFit/>
          </a:bodyPr>
          <a:lstStyle/>
          <a:p>
            <a:r>
              <a:rPr lang="en-US" sz="2400" dirty="0" smtClean="0"/>
              <a:t>PRO TIP: Do not complicate your report if you don</a:t>
            </a:r>
            <a:r>
              <a:rPr lang="mr-IN" sz="2400" dirty="0" smtClean="0"/>
              <a:t>’</a:t>
            </a:r>
            <a:r>
              <a:rPr lang="en-US" sz="2400" dirty="0" smtClean="0"/>
              <a:t>t need to!!!</a:t>
            </a:r>
            <a:endParaRPr lang="en-US" sz="2400" dirty="0"/>
          </a:p>
        </p:txBody>
      </p:sp>
    </p:spTree>
    <p:extLst>
      <p:ext uri="{BB962C8B-B14F-4D97-AF65-F5344CB8AC3E}">
        <p14:creationId xmlns:p14="http://schemas.microsoft.com/office/powerpoint/2010/main" val="1609411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Stream GA Data into RStudio?</a:t>
            </a:r>
            <a:endParaRPr lang="en-US" dirty="0"/>
          </a:p>
        </p:txBody>
      </p:sp>
      <p:sp>
        <p:nvSpPr>
          <p:cNvPr id="3" name="Content Placeholder 2"/>
          <p:cNvSpPr>
            <a:spLocks noGrp="1"/>
          </p:cNvSpPr>
          <p:nvPr>
            <p:ph idx="1"/>
          </p:nvPr>
        </p:nvSpPr>
        <p:spPr>
          <a:xfrm>
            <a:off x="838200" y="1825625"/>
            <a:ext cx="10515600" cy="548607"/>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1) Programmatically manipulate data</a:t>
            </a:r>
          </a:p>
        </p:txBody>
      </p:sp>
      <p:sp>
        <p:nvSpPr>
          <p:cNvPr id="5" name="Content Placeholder 2"/>
          <p:cNvSpPr txBox="1">
            <a:spLocks/>
          </p:cNvSpPr>
          <p:nvPr/>
        </p:nvSpPr>
        <p:spPr>
          <a:xfrm>
            <a:off x="838200" y="2876631"/>
            <a:ext cx="10515600" cy="5486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Tx/>
              <a:buNone/>
            </a:pPr>
            <a:r>
              <a:rPr lang="en-US" dirty="0" smtClean="0"/>
              <a:t>2) Reproducible/automated reports</a:t>
            </a:r>
            <a:endParaRPr lang="en-US" dirty="0" smtClean="0"/>
          </a:p>
        </p:txBody>
      </p:sp>
      <p:sp>
        <p:nvSpPr>
          <p:cNvPr id="6" name="Content Placeholder 2"/>
          <p:cNvSpPr txBox="1">
            <a:spLocks/>
          </p:cNvSpPr>
          <p:nvPr/>
        </p:nvSpPr>
        <p:spPr>
          <a:xfrm>
            <a:off x="838200" y="3927637"/>
            <a:ext cx="10515600" cy="5486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Tx/>
              <a:buNone/>
            </a:pPr>
            <a:r>
              <a:rPr lang="en-US" dirty="0" smtClean="0"/>
              <a:t>3) More in depth analyses  ➡️</a:t>
            </a:r>
            <a:r>
              <a:rPr lang="en-US" dirty="0"/>
              <a:t> </a:t>
            </a:r>
            <a:r>
              <a:rPr lang="en-US" dirty="0" smtClean="0"/>
              <a:t>➡️</a:t>
            </a:r>
            <a:r>
              <a:rPr lang="en-US" dirty="0"/>
              <a:t> </a:t>
            </a:r>
            <a:r>
              <a:rPr lang="en-US" dirty="0" smtClean="0"/>
              <a:t>➡️</a:t>
            </a:r>
            <a:r>
              <a:rPr lang="en-US" dirty="0"/>
              <a:t> </a:t>
            </a:r>
            <a:r>
              <a:rPr lang="en-US" dirty="0" smtClean="0"/>
              <a:t> such as time series analyses!</a:t>
            </a:r>
            <a:endParaRPr lang="en-US" dirty="0" smtClean="0"/>
          </a:p>
        </p:txBody>
      </p:sp>
      <p:sp>
        <p:nvSpPr>
          <p:cNvPr id="7" name="Rectangle 6"/>
          <p:cNvSpPr/>
          <p:nvPr/>
        </p:nvSpPr>
        <p:spPr>
          <a:xfrm>
            <a:off x="838200" y="4978643"/>
            <a:ext cx="10515600" cy="954107"/>
          </a:xfrm>
          <a:prstGeom prst="rect">
            <a:avLst/>
          </a:prstGeom>
        </p:spPr>
        <p:txBody>
          <a:bodyPr wrap="square">
            <a:spAutoFit/>
          </a:bodyPr>
          <a:lstStyle/>
          <a:p>
            <a:r>
              <a:rPr lang="en-US" sz="2800" dirty="0"/>
              <a:t>4</a:t>
            </a:r>
            <a:r>
              <a:rPr lang="en-US" sz="2800" dirty="0" smtClean="0"/>
              <a:t>) You are in control of your life (and your data)! Don’t let Google do everything for you!</a:t>
            </a:r>
            <a:endParaRPr lang="en-US" sz="2800" dirty="0" smtClean="0"/>
          </a:p>
        </p:txBody>
      </p:sp>
    </p:spTree>
    <p:extLst>
      <p:ext uri="{BB962C8B-B14F-4D97-AF65-F5344CB8AC3E}">
        <p14:creationId xmlns:p14="http://schemas.microsoft.com/office/powerpoint/2010/main" val="923408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Connecting Google Analytics to R</a:t>
            </a:r>
            <a:endParaRPr lang="en-US" dirty="0"/>
          </a:p>
        </p:txBody>
      </p:sp>
      <p:sp>
        <p:nvSpPr>
          <p:cNvPr id="3" name="Content Placeholder 2"/>
          <p:cNvSpPr>
            <a:spLocks noGrp="1"/>
          </p:cNvSpPr>
          <p:nvPr>
            <p:ph idx="1"/>
          </p:nvPr>
        </p:nvSpPr>
        <p:spPr>
          <a:xfrm>
            <a:off x="838200" y="1690688"/>
            <a:ext cx="5273842" cy="2095249"/>
          </a:xfrm>
        </p:spPr>
        <p:txBody>
          <a:bodyPr>
            <a:normAutofit/>
          </a:bodyPr>
          <a:lstStyle/>
          <a:p>
            <a:r>
              <a:rPr lang="en-US" sz="3200" dirty="0" smtClean="0"/>
              <a:t>“How can I access my GA data with R? Don’t I need to log in with my browser? What is an API?”</a:t>
            </a:r>
          </a:p>
        </p:txBody>
      </p:sp>
      <p:pic>
        <p:nvPicPr>
          <p:cNvPr id="4" name="Picture 3"/>
          <p:cNvPicPr>
            <a:picLocks noChangeAspect="1"/>
          </p:cNvPicPr>
          <p:nvPr/>
        </p:nvPicPr>
        <p:blipFill>
          <a:blip r:embed="rId2"/>
          <a:stretch>
            <a:fillRect/>
          </a:stretch>
        </p:blipFill>
        <p:spPr>
          <a:xfrm>
            <a:off x="6641432" y="2558716"/>
            <a:ext cx="5325978" cy="3994483"/>
          </a:xfrm>
          <a:prstGeom prst="rect">
            <a:avLst/>
          </a:prstGeom>
        </p:spPr>
      </p:pic>
      <p:sp>
        <p:nvSpPr>
          <p:cNvPr id="5" name="TextBox 4"/>
          <p:cNvSpPr txBox="1"/>
          <p:nvPr/>
        </p:nvSpPr>
        <p:spPr>
          <a:xfrm>
            <a:off x="7668126" y="1909011"/>
            <a:ext cx="3366947" cy="523220"/>
          </a:xfrm>
          <a:prstGeom prst="rect">
            <a:avLst/>
          </a:prstGeom>
          <a:noFill/>
        </p:spPr>
        <p:txBody>
          <a:bodyPr wrap="none" rtlCol="0">
            <a:spAutoFit/>
          </a:bodyPr>
          <a:lstStyle/>
          <a:p>
            <a:r>
              <a:rPr lang="en-US" sz="2800" dirty="0" smtClean="0"/>
              <a:t>Google Analytics Data</a:t>
            </a:r>
            <a:endParaRPr lang="en-US" sz="2800" dirty="0"/>
          </a:p>
        </p:txBody>
      </p:sp>
      <p:pic>
        <p:nvPicPr>
          <p:cNvPr id="6" name="Picture 5"/>
          <p:cNvPicPr>
            <a:picLocks noChangeAspect="1"/>
          </p:cNvPicPr>
          <p:nvPr/>
        </p:nvPicPr>
        <p:blipFill>
          <a:blip r:embed="rId3"/>
          <a:stretch>
            <a:fillRect/>
          </a:stretch>
        </p:blipFill>
        <p:spPr>
          <a:xfrm>
            <a:off x="3646961" y="4732422"/>
            <a:ext cx="2132420" cy="1652331"/>
          </a:xfrm>
          <a:prstGeom prst="rect">
            <a:avLst/>
          </a:prstGeom>
        </p:spPr>
      </p:pic>
      <p:sp>
        <p:nvSpPr>
          <p:cNvPr id="7" name="TextBox 6"/>
          <p:cNvSpPr txBox="1"/>
          <p:nvPr/>
        </p:nvSpPr>
        <p:spPr>
          <a:xfrm>
            <a:off x="4230221" y="3705182"/>
            <a:ext cx="744734" cy="1107996"/>
          </a:xfrm>
          <a:prstGeom prst="rect">
            <a:avLst/>
          </a:prstGeom>
          <a:noFill/>
        </p:spPr>
        <p:txBody>
          <a:bodyPr wrap="square" rtlCol="0">
            <a:spAutoFit/>
          </a:bodyPr>
          <a:lstStyle/>
          <a:p>
            <a:r>
              <a:rPr lang="en-US" sz="6600" dirty="0" smtClean="0"/>
              <a:t>⁉</a:t>
            </a:r>
            <a:r>
              <a:rPr lang="en-US" sz="2800" dirty="0" smtClean="0"/>
              <a:t>️</a:t>
            </a:r>
            <a:endParaRPr lang="en-US" sz="2800" dirty="0"/>
          </a:p>
        </p:txBody>
      </p:sp>
    </p:spTree>
    <p:extLst>
      <p:ext uri="{BB962C8B-B14F-4D97-AF65-F5344CB8AC3E}">
        <p14:creationId xmlns:p14="http://schemas.microsoft.com/office/powerpoint/2010/main" val="378342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Oauth2? A Protocol for Authorization</a:t>
            </a:r>
            <a:endParaRPr lang="en-US" dirty="0"/>
          </a:p>
        </p:txBody>
      </p:sp>
      <p:sp>
        <p:nvSpPr>
          <p:cNvPr id="5" name="TextBox 4"/>
          <p:cNvSpPr txBox="1"/>
          <p:nvPr/>
        </p:nvSpPr>
        <p:spPr>
          <a:xfrm>
            <a:off x="838200" y="1415799"/>
            <a:ext cx="10515600" cy="707886"/>
          </a:xfrm>
          <a:prstGeom prst="rect">
            <a:avLst/>
          </a:prstGeom>
          <a:noFill/>
        </p:spPr>
        <p:txBody>
          <a:bodyPr wrap="square" rtlCol="0">
            <a:spAutoFit/>
          </a:bodyPr>
          <a:lstStyle/>
          <a:p>
            <a:r>
              <a:rPr lang="en-US" sz="2000" dirty="0" smtClean="0"/>
              <a:t>At it’s core, Oauth2 is a protocol that allows your R script (or client) to interact and retrieve data from another application which you have full user access to (Google Analytics)</a:t>
            </a:r>
          </a:p>
        </p:txBody>
      </p:sp>
      <p:pic>
        <p:nvPicPr>
          <p:cNvPr id="7" name="Picture 6"/>
          <p:cNvPicPr>
            <a:picLocks noChangeAspect="1"/>
          </p:cNvPicPr>
          <p:nvPr/>
        </p:nvPicPr>
        <p:blipFill rotWithShape="1">
          <a:blip r:embed="rId2"/>
          <a:srcRect l="7630" t="12260" r="8422" b="16321"/>
          <a:stretch/>
        </p:blipFill>
        <p:spPr>
          <a:xfrm>
            <a:off x="2249904" y="2374372"/>
            <a:ext cx="6801853" cy="4090737"/>
          </a:xfrm>
          <a:prstGeom prst="rect">
            <a:avLst/>
          </a:prstGeom>
        </p:spPr>
      </p:pic>
      <p:sp>
        <p:nvSpPr>
          <p:cNvPr id="8" name="TextBox 7"/>
          <p:cNvSpPr txBox="1"/>
          <p:nvPr/>
        </p:nvSpPr>
        <p:spPr>
          <a:xfrm>
            <a:off x="838200" y="5037222"/>
            <a:ext cx="711157" cy="523220"/>
          </a:xfrm>
          <a:prstGeom prst="rect">
            <a:avLst/>
          </a:prstGeom>
          <a:noFill/>
        </p:spPr>
        <p:txBody>
          <a:bodyPr wrap="none" rtlCol="0">
            <a:spAutoFit/>
          </a:bodyPr>
          <a:lstStyle/>
          <a:p>
            <a:r>
              <a:rPr lang="en-US" sz="2800" dirty="0" smtClean="0"/>
              <a:t>You</a:t>
            </a:r>
            <a:endParaRPr lang="en-US" sz="2800" dirty="0"/>
          </a:p>
        </p:txBody>
      </p:sp>
      <p:cxnSp>
        <p:nvCxnSpPr>
          <p:cNvPr id="10" name="Straight Arrow Connector 9"/>
          <p:cNvCxnSpPr>
            <a:stCxn id="8" idx="3"/>
          </p:cNvCxnSpPr>
          <p:nvPr/>
        </p:nvCxnSpPr>
        <p:spPr>
          <a:xfrm>
            <a:off x="1549357" y="5298832"/>
            <a:ext cx="556169"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3" name="TextBox 12"/>
          <p:cNvSpPr txBox="1"/>
          <p:nvPr/>
        </p:nvSpPr>
        <p:spPr>
          <a:xfrm>
            <a:off x="10004969" y="3544558"/>
            <a:ext cx="1520288" cy="954107"/>
          </a:xfrm>
          <a:prstGeom prst="rect">
            <a:avLst/>
          </a:prstGeom>
          <a:noFill/>
        </p:spPr>
        <p:txBody>
          <a:bodyPr wrap="none" rtlCol="0">
            <a:spAutoFit/>
          </a:bodyPr>
          <a:lstStyle/>
          <a:p>
            <a:r>
              <a:rPr lang="en-US" sz="2800" dirty="0" smtClean="0"/>
              <a:t>Google</a:t>
            </a:r>
          </a:p>
          <a:p>
            <a:r>
              <a:rPr lang="en-US" sz="2800" dirty="0" smtClean="0"/>
              <a:t>Accounts</a:t>
            </a:r>
            <a:endParaRPr lang="en-US" sz="2800" dirty="0"/>
          </a:p>
        </p:txBody>
      </p:sp>
      <p:cxnSp>
        <p:nvCxnSpPr>
          <p:cNvPr id="15" name="Straight Arrow Connector 14"/>
          <p:cNvCxnSpPr/>
          <p:nvPr/>
        </p:nvCxnSpPr>
        <p:spPr>
          <a:xfrm flipH="1">
            <a:off x="9196135" y="3977555"/>
            <a:ext cx="808834"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0004969" y="5511002"/>
            <a:ext cx="1494127" cy="954107"/>
          </a:xfrm>
          <a:prstGeom prst="rect">
            <a:avLst/>
          </a:prstGeom>
          <a:noFill/>
        </p:spPr>
        <p:txBody>
          <a:bodyPr wrap="none" rtlCol="0">
            <a:spAutoFit/>
          </a:bodyPr>
          <a:lstStyle/>
          <a:p>
            <a:r>
              <a:rPr lang="en-US" sz="2800" dirty="0" smtClean="0"/>
              <a:t>Google</a:t>
            </a:r>
          </a:p>
          <a:p>
            <a:r>
              <a:rPr lang="en-US" sz="2800" dirty="0" smtClean="0"/>
              <a:t>Analytics</a:t>
            </a:r>
            <a:endParaRPr lang="en-US" sz="2800" dirty="0"/>
          </a:p>
        </p:txBody>
      </p:sp>
      <p:cxnSp>
        <p:nvCxnSpPr>
          <p:cNvPr id="19" name="Straight Arrow Connector 18"/>
          <p:cNvCxnSpPr/>
          <p:nvPr/>
        </p:nvCxnSpPr>
        <p:spPr>
          <a:xfrm flipH="1">
            <a:off x="9196135" y="5943999"/>
            <a:ext cx="808834"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514482" y="4806389"/>
            <a:ext cx="1739643" cy="461665"/>
          </a:xfrm>
          <a:prstGeom prst="rect">
            <a:avLst/>
          </a:prstGeom>
          <a:noFill/>
        </p:spPr>
        <p:txBody>
          <a:bodyPr wrap="none" rtlCol="0">
            <a:spAutoFit/>
          </a:bodyPr>
          <a:lstStyle/>
          <a:p>
            <a:r>
              <a:rPr lang="en-US" sz="2400" dirty="0" smtClean="0">
                <a:solidFill>
                  <a:schemeClr val="bg1"/>
                </a:solidFill>
              </a:rPr>
              <a:t>Your R script</a:t>
            </a:r>
            <a:endParaRPr lang="en-US" sz="2400" dirty="0">
              <a:solidFill>
                <a:schemeClr val="bg1"/>
              </a:solidFill>
            </a:endParaRPr>
          </a:p>
        </p:txBody>
      </p:sp>
      <p:cxnSp>
        <p:nvCxnSpPr>
          <p:cNvPr id="23" name="Straight Arrow Connector 22"/>
          <p:cNvCxnSpPr/>
          <p:nvPr/>
        </p:nvCxnSpPr>
        <p:spPr>
          <a:xfrm flipH="1">
            <a:off x="5650830" y="5037221"/>
            <a:ext cx="863652" cy="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25" name="Picture 24"/>
          <p:cNvPicPr>
            <a:picLocks noChangeAspect="1"/>
          </p:cNvPicPr>
          <p:nvPr/>
        </p:nvPicPr>
        <p:blipFill>
          <a:blip r:embed="rId3"/>
          <a:stretch>
            <a:fillRect/>
          </a:stretch>
        </p:blipFill>
        <p:spPr>
          <a:xfrm>
            <a:off x="4853198" y="4817729"/>
            <a:ext cx="586250" cy="454263"/>
          </a:xfrm>
          <a:prstGeom prst="rect">
            <a:avLst/>
          </a:prstGeom>
        </p:spPr>
      </p:pic>
      <p:pic>
        <p:nvPicPr>
          <p:cNvPr id="26" name="Picture 25"/>
          <p:cNvPicPr>
            <a:picLocks noChangeAspect="1"/>
          </p:cNvPicPr>
          <p:nvPr/>
        </p:nvPicPr>
        <p:blipFill>
          <a:blip r:embed="rId4"/>
          <a:stretch>
            <a:fillRect/>
          </a:stretch>
        </p:blipFill>
        <p:spPr>
          <a:xfrm>
            <a:off x="7216080" y="5211010"/>
            <a:ext cx="1612693" cy="1209520"/>
          </a:xfrm>
          <a:prstGeom prst="rect">
            <a:avLst/>
          </a:prstGeom>
        </p:spPr>
      </p:pic>
      <p:pic>
        <p:nvPicPr>
          <p:cNvPr id="27" name="Picture 26"/>
          <p:cNvPicPr>
            <a:picLocks noChangeAspect="1"/>
          </p:cNvPicPr>
          <p:nvPr/>
        </p:nvPicPr>
        <p:blipFill>
          <a:blip r:embed="rId5"/>
          <a:stretch>
            <a:fillRect/>
          </a:stretch>
        </p:blipFill>
        <p:spPr>
          <a:xfrm rot="2635739">
            <a:off x="5417576" y="3972134"/>
            <a:ext cx="762806" cy="762806"/>
          </a:xfrm>
          <a:prstGeom prst="rect">
            <a:avLst/>
          </a:prstGeom>
        </p:spPr>
      </p:pic>
      <p:pic>
        <p:nvPicPr>
          <p:cNvPr id="28" name="Picture 27"/>
          <p:cNvPicPr>
            <a:picLocks noChangeAspect="1"/>
          </p:cNvPicPr>
          <p:nvPr/>
        </p:nvPicPr>
        <p:blipFill>
          <a:blip r:embed="rId5"/>
          <a:stretch>
            <a:fillRect/>
          </a:stretch>
        </p:blipFill>
        <p:spPr>
          <a:xfrm rot="2635739">
            <a:off x="5583104" y="5412009"/>
            <a:ext cx="762806" cy="762806"/>
          </a:xfrm>
          <a:prstGeom prst="rect">
            <a:avLst/>
          </a:prstGeom>
        </p:spPr>
      </p:pic>
      <p:pic>
        <p:nvPicPr>
          <p:cNvPr id="29" name="Picture 28"/>
          <p:cNvPicPr>
            <a:picLocks noChangeAspect="1"/>
          </p:cNvPicPr>
          <p:nvPr/>
        </p:nvPicPr>
        <p:blipFill>
          <a:blip r:embed="rId6"/>
          <a:stretch>
            <a:fillRect/>
          </a:stretch>
        </p:blipFill>
        <p:spPr>
          <a:xfrm>
            <a:off x="6927302" y="3637698"/>
            <a:ext cx="914001" cy="914001"/>
          </a:xfrm>
          <a:prstGeom prst="rect">
            <a:avLst/>
          </a:prstGeom>
        </p:spPr>
      </p:pic>
    </p:spTree>
    <p:extLst>
      <p:ext uri="{BB962C8B-B14F-4D97-AF65-F5344CB8AC3E}">
        <p14:creationId xmlns:p14="http://schemas.microsoft.com/office/powerpoint/2010/main" val="834759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8" grpId="0"/>
      <p:bldP spid="13" grpId="0"/>
      <p:bldP spid="18"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 only need the following to connect:</a:t>
            </a:r>
            <a:endParaRPr lang="en-US" dirty="0"/>
          </a:p>
        </p:txBody>
      </p:sp>
      <p:sp>
        <p:nvSpPr>
          <p:cNvPr id="3" name="Content Placeholder 2"/>
          <p:cNvSpPr>
            <a:spLocks noGrp="1"/>
          </p:cNvSpPr>
          <p:nvPr>
            <p:ph idx="1"/>
          </p:nvPr>
        </p:nvSpPr>
        <p:spPr>
          <a:xfrm>
            <a:off x="838200" y="1825625"/>
            <a:ext cx="10515600" cy="4351338"/>
          </a:xfrm>
        </p:spPr>
        <p:txBody>
          <a:bodyPr/>
          <a:lstStyle/>
          <a:p>
            <a:r>
              <a:rPr lang="en-US" dirty="0" smtClean="0"/>
              <a:t>A Google account with access to a website’s Google Analytics</a:t>
            </a:r>
          </a:p>
          <a:p>
            <a:endParaRPr lang="en-US" dirty="0"/>
          </a:p>
          <a:p>
            <a:r>
              <a:rPr lang="en-US" dirty="0" smtClean="0"/>
              <a:t>ClientID</a:t>
            </a:r>
            <a:r>
              <a:rPr lang="en-US" dirty="0"/>
              <a:t> </a:t>
            </a:r>
            <a:r>
              <a:rPr lang="en-US" dirty="0" smtClean="0"/>
              <a:t>    ➡️    you get this from Google API console</a:t>
            </a:r>
          </a:p>
          <a:p>
            <a:endParaRPr lang="en-US" dirty="0"/>
          </a:p>
          <a:p>
            <a:r>
              <a:rPr lang="en-US" dirty="0" smtClean="0"/>
              <a:t>Client Secret     ➡️    </a:t>
            </a:r>
            <a:r>
              <a:rPr lang="en-US" dirty="0"/>
              <a:t>you get this from Google API console</a:t>
            </a:r>
          </a:p>
          <a:p>
            <a:endParaRPr lang="en-US" dirty="0"/>
          </a:p>
          <a:p>
            <a:r>
              <a:rPr lang="en-US" dirty="0" smtClean="0"/>
              <a:t>Access Token    </a:t>
            </a:r>
            <a:r>
              <a:rPr lang="en-US" dirty="0"/>
              <a:t> ➡️    you get this </a:t>
            </a:r>
            <a:r>
              <a:rPr lang="en-US" dirty="0" smtClean="0"/>
              <a:t>from R using the ClientID and Secret</a:t>
            </a:r>
          </a:p>
        </p:txBody>
      </p:sp>
    </p:spTree>
    <p:extLst>
      <p:ext uri="{BB962C8B-B14F-4D97-AF65-F5344CB8AC3E}">
        <p14:creationId xmlns:p14="http://schemas.microsoft.com/office/powerpoint/2010/main" val="457216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1574</TotalTime>
  <Words>953</Words>
  <Application>Microsoft Macintosh PowerPoint</Application>
  <PresentationFormat>Widescreen</PresentationFormat>
  <Paragraphs>148</Paragraphs>
  <Slides>26</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Calibri</vt:lpstr>
      <vt:lpstr>Calibri Light</vt:lpstr>
      <vt:lpstr>Mangal</vt:lpstr>
      <vt:lpstr>Arial</vt:lpstr>
      <vt:lpstr>Office Theme</vt:lpstr>
      <vt:lpstr>Google Analytics and R  A Brief Primer Into Time Series Analysis</vt:lpstr>
      <vt:lpstr>Summary</vt:lpstr>
      <vt:lpstr>First of All, Who Cares?</vt:lpstr>
      <vt:lpstr>Why would you use Google Analytics?</vt:lpstr>
      <vt:lpstr>Google Analytics is Already Great!</vt:lpstr>
      <vt:lpstr>Why Stream GA Data into RStudio?</vt:lpstr>
      <vt:lpstr>Connecting Google Analytics to R</vt:lpstr>
      <vt:lpstr>What is Oauth2? A Protocol for Authorization</vt:lpstr>
      <vt:lpstr>You only need the following to connect:</vt:lpstr>
      <vt:lpstr>PowerPoint Presentation</vt:lpstr>
      <vt:lpstr>Google Analytics Quick Setup</vt:lpstr>
      <vt:lpstr>Let’s Jump In</vt:lpstr>
      <vt:lpstr>Case Question: Website Users Over Time</vt:lpstr>
      <vt:lpstr>Strategy: </vt:lpstr>
      <vt:lpstr>📈 Let’s Get Coding! 📉</vt:lpstr>
      <vt:lpstr>Overview: Time Series Data</vt:lpstr>
      <vt:lpstr>Why Use a ts() Object?</vt:lpstr>
      <vt:lpstr>What Story Does Your Time Series Tell You?</vt:lpstr>
      <vt:lpstr>Spotting Patterns in Time </vt:lpstr>
      <vt:lpstr>Spot the Pattern!</vt:lpstr>
      <vt:lpstr>How Do You Check for Patterns?</vt:lpstr>
      <vt:lpstr>ACF: Auto Correlation Function</vt:lpstr>
      <vt:lpstr>ACF for VidDevil Users</vt:lpstr>
      <vt:lpstr>How Do We Sell The Story?</vt:lpstr>
      <vt:lpstr>Summary!</vt:lpstr>
      <vt:lpstr>Questions?</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Analytics and R</dc:title>
  <dc:creator>Adriel Casellas</dc:creator>
  <cp:lastModifiedBy>Adriel Casellas</cp:lastModifiedBy>
  <cp:revision>44</cp:revision>
  <dcterms:created xsi:type="dcterms:W3CDTF">2017-11-07T00:10:54Z</dcterms:created>
  <dcterms:modified xsi:type="dcterms:W3CDTF">2017-11-08T02:25:35Z</dcterms:modified>
</cp:coreProperties>
</file>

<file path=docProps/thumbnail.jpeg>
</file>